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4335" r:id="rId5"/>
  </p:sldMasterIdLst>
  <p:notesMasterIdLst>
    <p:notesMasterId r:id="rId58"/>
  </p:notesMasterIdLst>
  <p:handoutMasterIdLst>
    <p:handoutMasterId r:id="rId59"/>
  </p:handoutMasterIdLst>
  <p:sldIdLst>
    <p:sldId id="327" r:id="rId6"/>
    <p:sldId id="330" r:id="rId7"/>
    <p:sldId id="331" r:id="rId8"/>
    <p:sldId id="332" r:id="rId9"/>
    <p:sldId id="298" r:id="rId10"/>
    <p:sldId id="262" r:id="rId11"/>
    <p:sldId id="299" r:id="rId12"/>
    <p:sldId id="302" r:id="rId13"/>
    <p:sldId id="333" r:id="rId14"/>
    <p:sldId id="264" r:id="rId15"/>
    <p:sldId id="334" r:id="rId16"/>
    <p:sldId id="335" r:id="rId17"/>
    <p:sldId id="336" r:id="rId18"/>
    <p:sldId id="337" r:id="rId19"/>
    <p:sldId id="266" r:id="rId20"/>
    <p:sldId id="338" r:id="rId21"/>
    <p:sldId id="341" r:id="rId22"/>
    <p:sldId id="339" r:id="rId23"/>
    <p:sldId id="340" r:id="rId24"/>
    <p:sldId id="342" r:id="rId25"/>
    <p:sldId id="276" r:id="rId26"/>
    <p:sldId id="303" r:id="rId27"/>
    <p:sldId id="293" r:id="rId28"/>
    <p:sldId id="277" r:id="rId29"/>
    <p:sldId id="351" r:id="rId30"/>
    <p:sldId id="352" r:id="rId31"/>
    <p:sldId id="356" r:id="rId32"/>
    <p:sldId id="357" r:id="rId33"/>
    <p:sldId id="358" r:id="rId34"/>
    <p:sldId id="359" r:id="rId35"/>
    <p:sldId id="360" r:id="rId36"/>
    <p:sldId id="361" r:id="rId37"/>
    <p:sldId id="362" r:id="rId38"/>
    <p:sldId id="363" r:id="rId39"/>
    <p:sldId id="355" r:id="rId40"/>
    <p:sldId id="364" r:id="rId41"/>
    <p:sldId id="365" r:id="rId42"/>
    <p:sldId id="354" r:id="rId43"/>
    <p:sldId id="366" r:id="rId44"/>
    <p:sldId id="367" r:id="rId45"/>
    <p:sldId id="369" r:id="rId46"/>
    <p:sldId id="350" r:id="rId47"/>
    <p:sldId id="372" r:id="rId48"/>
    <p:sldId id="371" r:id="rId49"/>
    <p:sldId id="353" r:id="rId50"/>
    <p:sldId id="370" r:id="rId51"/>
    <p:sldId id="344" r:id="rId52"/>
    <p:sldId id="346" r:id="rId53"/>
    <p:sldId id="347" r:id="rId54"/>
    <p:sldId id="349" r:id="rId55"/>
    <p:sldId id="274"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B49CB"/>
    <a:srgbClr val="121619"/>
    <a:srgbClr val="0948CB"/>
    <a:srgbClr val="F2F4F8"/>
    <a:srgbClr val="1C7DDB"/>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8"/>
    <p:restoredTop sz="85156"/>
  </p:normalViewPr>
  <p:slideViewPr>
    <p:cSldViewPr snapToGrid="0" snapToObjects="1">
      <p:cViewPr varScale="1">
        <p:scale>
          <a:sx n="93" d="100"/>
          <a:sy n="93" d="100"/>
        </p:scale>
        <p:origin x="1616"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BE42F9-6F59-45B3-98C0-486C3E4A494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608287B-440B-427B-BDE7-D2CB69D8CD7E}">
      <dgm:prSet/>
      <dgm:spPr/>
      <dgm:t>
        <a:bodyPr/>
        <a:lstStyle/>
        <a:p>
          <a:pPr>
            <a:lnSpc>
              <a:spcPct val="100000"/>
            </a:lnSpc>
          </a:pPr>
          <a:r>
            <a:rPr lang="en-US" b="1"/>
            <a:t>Executive Summary</a:t>
          </a:r>
          <a:endParaRPr lang="en-US"/>
        </a:p>
      </dgm:t>
    </dgm:pt>
    <dgm:pt modelId="{B35F0793-C944-45E8-B52B-86DD7BA452BF}" type="parTrans" cxnId="{06638BD4-5B02-4DDB-B5A4-2C4629532AA2}">
      <dgm:prSet/>
      <dgm:spPr/>
      <dgm:t>
        <a:bodyPr/>
        <a:lstStyle/>
        <a:p>
          <a:endParaRPr lang="en-US"/>
        </a:p>
      </dgm:t>
    </dgm:pt>
    <dgm:pt modelId="{B02CDF39-DC9B-46AE-9DE9-32CA69296334}" type="sibTrans" cxnId="{06638BD4-5B02-4DDB-B5A4-2C4629532AA2}">
      <dgm:prSet/>
      <dgm:spPr/>
      <dgm:t>
        <a:bodyPr/>
        <a:lstStyle/>
        <a:p>
          <a:endParaRPr lang="en-US"/>
        </a:p>
      </dgm:t>
    </dgm:pt>
    <dgm:pt modelId="{BBC8CA94-5713-4735-AFD5-0680283D9F80}">
      <dgm:prSet/>
      <dgm:spPr/>
      <dgm:t>
        <a:bodyPr/>
        <a:lstStyle/>
        <a:p>
          <a:pPr>
            <a:lnSpc>
              <a:spcPct val="100000"/>
            </a:lnSpc>
          </a:pPr>
          <a:r>
            <a:rPr lang="en-US" b="1"/>
            <a:t>Introduction</a:t>
          </a:r>
          <a:endParaRPr lang="en-US"/>
        </a:p>
      </dgm:t>
    </dgm:pt>
    <dgm:pt modelId="{D61157E7-7F93-4E22-AA9E-54F9E6CC0F03}" type="parTrans" cxnId="{D1D0D16E-0D3E-4C18-8263-F6DB38454279}">
      <dgm:prSet/>
      <dgm:spPr/>
      <dgm:t>
        <a:bodyPr/>
        <a:lstStyle/>
        <a:p>
          <a:endParaRPr lang="en-US"/>
        </a:p>
      </dgm:t>
    </dgm:pt>
    <dgm:pt modelId="{DA89667B-B69C-433B-9CA7-807E13E00D39}" type="sibTrans" cxnId="{D1D0D16E-0D3E-4C18-8263-F6DB38454279}">
      <dgm:prSet/>
      <dgm:spPr/>
      <dgm:t>
        <a:bodyPr/>
        <a:lstStyle/>
        <a:p>
          <a:endParaRPr lang="en-US"/>
        </a:p>
      </dgm:t>
    </dgm:pt>
    <dgm:pt modelId="{D539D2BB-D9A8-4DED-A0D7-D9952C2E900F}">
      <dgm:prSet/>
      <dgm:spPr/>
      <dgm:t>
        <a:bodyPr/>
        <a:lstStyle/>
        <a:p>
          <a:pPr>
            <a:lnSpc>
              <a:spcPct val="100000"/>
            </a:lnSpc>
          </a:pPr>
          <a:r>
            <a:rPr lang="en-US" b="1"/>
            <a:t>Methodology</a:t>
          </a:r>
          <a:endParaRPr lang="en-US"/>
        </a:p>
      </dgm:t>
    </dgm:pt>
    <dgm:pt modelId="{CF91B8BC-7844-4B8D-ADA1-CE3AC5BEC618}" type="parTrans" cxnId="{37173409-89BA-40DC-99A2-FC596073F48F}">
      <dgm:prSet/>
      <dgm:spPr/>
      <dgm:t>
        <a:bodyPr/>
        <a:lstStyle/>
        <a:p>
          <a:endParaRPr lang="en-US"/>
        </a:p>
      </dgm:t>
    </dgm:pt>
    <dgm:pt modelId="{31E5C4E2-79FA-42B9-917A-A8EDF556866E}" type="sibTrans" cxnId="{37173409-89BA-40DC-99A2-FC596073F48F}">
      <dgm:prSet/>
      <dgm:spPr/>
      <dgm:t>
        <a:bodyPr/>
        <a:lstStyle/>
        <a:p>
          <a:endParaRPr lang="en-US"/>
        </a:p>
      </dgm:t>
    </dgm:pt>
    <dgm:pt modelId="{7C4E1F9B-B040-43CB-8A17-11339C769EED}">
      <dgm:prSet/>
      <dgm:spPr/>
      <dgm:t>
        <a:bodyPr/>
        <a:lstStyle/>
        <a:p>
          <a:pPr>
            <a:lnSpc>
              <a:spcPct val="100000"/>
            </a:lnSpc>
          </a:pPr>
          <a:r>
            <a:rPr lang="en-US" b="1"/>
            <a:t>Results</a:t>
          </a:r>
          <a:endParaRPr lang="en-US"/>
        </a:p>
      </dgm:t>
    </dgm:pt>
    <dgm:pt modelId="{B5DC1D27-F593-4CFA-B3C8-DE12F4ECF8FE}" type="parTrans" cxnId="{8AF1EEA3-AA8A-4F6A-8FB1-C872B58A53B0}">
      <dgm:prSet/>
      <dgm:spPr/>
      <dgm:t>
        <a:bodyPr/>
        <a:lstStyle/>
        <a:p>
          <a:endParaRPr lang="en-US"/>
        </a:p>
      </dgm:t>
    </dgm:pt>
    <dgm:pt modelId="{A29EFFBC-6302-4C59-980F-FFC13472DD6B}" type="sibTrans" cxnId="{8AF1EEA3-AA8A-4F6A-8FB1-C872B58A53B0}">
      <dgm:prSet/>
      <dgm:spPr/>
      <dgm:t>
        <a:bodyPr/>
        <a:lstStyle/>
        <a:p>
          <a:endParaRPr lang="en-US"/>
        </a:p>
      </dgm:t>
    </dgm:pt>
    <dgm:pt modelId="{724D6E7E-4714-4C8A-8DCB-E2EC3B9BCBF4}">
      <dgm:prSet/>
      <dgm:spPr/>
      <dgm:t>
        <a:bodyPr/>
        <a:lstStyle/>
        <a:p>
          <a:pPr>
            <a:lnSpc>
              <a:spcPct val="100000"/>
            </a:lnSpc>
          </a:pPr>
          <a:r>
            <a:rPr lang="en-US" b="1"/>
            <a:t>Conclusion</a:t>
          </a:r>
          <a:endParaRPr lang="en-US"/>
        </a:p>
      </dgm:t>
    </dgm:pt>
    <dgm:pt modelId="{C5235209-6A08-493E-9E2C-2E9A2F691BAB}" type="parTrans" cxnId="{2DAB0FC2-5EC4-4469-9801-FB2B22FD60C8}">
      <dgm:prSet/>
      <dgm:spPr/>
      <dgm:t>
        <a:bodyPr/>
        <a:lstStyle/>
        <a:p>
          <a:endParaRPr lang="en-US"/>
        </a:p>
      </dgm:t>
    </dgm:pt>
    <dgm:pt modelId="{8BD2295A-1C9C-4161-AAE7-F1BB175F1A5E}" type="sibTrans" cxnId="{2DAB0FC2-5EC4-4469-9801-FB2B22FD60C8}">
      <dgm:prSet/>
      <dgm:spPr/>
      <dgm:t>
        <a:bodyPr/>
        <a:lstStyle/>
        <a:p>
          <a:endParaRPr lang="en-US"/>
        </a:p>
      </dgm:t>
    </dgm:pt>
    <dgm:pt modelId="{26E7B8A4-AB64-47F0-9E3F-6AFD3BA811BE}">
      <dgm:prSet/>
      <dgm:spPr/>
      <dgm:t>
        <a:bodyPr/>
        <a:lstStyle/>
        <a:p>
          <a:pPr>
            <a:lnSpc>
              <a:spcPct val="100000"/>
            </a:lnSpc>
          </a:pPr>
          <a:r>
            <a:rPr lang="en-US" b="1"/>
            <a:t>Appendix</a:t>
          </a:r>
          <a:endParaRPr lang="en-US"/>
        </a:p>
      </dgm:t>
    </dgm:pt>
    <dgm:pt modelId="{BBB2A487-B37A-4044-9303-7E04452EC5E7}" type="parTrans" cxnId="{19EEF284-3FBA-43C2-B78F-C569B6B83045}">
      <dgm:prSet/>
      <dgm:spPr/>
      <dgm:t>
        <a:bodyPr/>
        <a:lstStyle/>
        <a:p>
          <a:endParaRPr lang="en-US"/>
        </a:p>
      </dgm:t>
    </dgm:pt>
    <dgm:pt modelId="{CAD8F74A-7380-4339-BD57-7ED64A8D61F2}" type="sibTrans" cxnId="{19EEF284-3FBA-43C2-B78F-C569B6B83045}">
      <dgm:prSet/>
      <dgm:spPr/>
      <dgm:t>
        <a:bodyPr/>
        <a:lstStyle/>
        <a:p>
          <a:endParaRPr lang="en-US"/>
        </a:p>
      </dgm:t>
    </dgm:pt>
    <dgm:pt modelId="{BFC41C38-58C6-4633-B04B-8A2EE9F2C053}" type="pres">
      <dgm:prSet presAssocID="{37BE42F9-6F59-45B3-98C0-486C3E4A4941}" presName="root" presStyleCnt="0">
        <dgm:presLayoutVars>
          <dgm:dir/>
          <dgm:resizeHandles val="exact"/>
        </dgm:presLayoutVars>
      </dgm:prSet>
      <dgm:spPr/>
    </dgm:pt>
    <dgm:pt modelId="{9D204789-B92A-4E77-8EE9-1EAFA082D4A9}" type="pres">
      <dgm:prSet presAssocID="{6608287B-440B-427B-BDE7-D2CB69D8CD7E}" presName="compNode" presStyleCnt="0"/>
      <dgm:spPr/>
    </dgm:pt>
    <dgm:pt modelId="{EDEE8A5A-1EFD-4A3F-86A2-954FCFC92EF9}" type="pres">
      <dgm:prSet presAssocID="{6608287B-440B-427B-BDE7-D2CB69D8CD7E}" presName="bgRect" presStyleLbl="bgShp" presStyleIdx="0" presStyleCnt="6"/>
      <dgm:spPr/>
    </dgm:pt>
    <dgm:pt modelId="{C1C7AF8B-FC20-4543-A296-1C57113B319F}" type="pres">
      <dgm:prSet presAssocID="{6608287B-440B-427B-BDE7-D2CB69D8CD7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EAACC712-0415-4EB9-B8D6-561FBBCE5D6A}" type="pres">
      <dgm:prSet presAssocID="{6608287B-440B-427B-BDE7-D2CB69D8CD7E}" presName="spaceRect" presStyleCnt="0"/>
      <dgm:spPr/>
    </dgm:pt>
    <dgm:pt modelId="{0C139FF1-C561-4330-B0F5-A96BA20D4A8A}" type="pres">
      <dgm:prSet presAssocID="{6608287B-440B-427B-BDE7-D2CB69D8CD7E}" presName="parTx" presStyleLbl="revTx" presStyleIdx="0" presStyleCnt="6">
        <dgm:presLayoutVars>
          <dgm:chMax val="0"/>
          <dgm:chPref val="0"/>
        </dgm:presLayoutVars>
      </dgm:prSet>
      <dgm:spPr/>
    </dgm:pt>
    <dgm:pt modelId="{F0E278A5-AE6E-4E6C-9E21-87E1FBB8E885}" type="pres">
      <dgm:prSet presAssocID="{B02CDF39-DC9B-46AE-9DE9-32CA69296334}" presName="sibTrans" presStyleCnt="0"/>
      <dgm:spPr/>
    </dgm:pt>
    <dgm:pt modelId="{EBB50558-CE87-4308-996D-BFB8E665C3F3}" type="pres">
      <dgm:prSet presAssocID="{BBC8CA94-5713-4735-AFD5-0680283D9F80}" presName="compNode" presStyleCnt="0"/>
      <dgm:spPr/>
    </dgm:pt>
    <dgm:pt modelId="{44FF67AF-B167-4580-AC90-12DF83F450C9}" type="pres">
      <dgm:prSet presAssocID="{BBC8CA94-5713-4735-AFD5-0680283D9F80}" presName="bgRect" presStyleLbl="bgShp" presStyleIdx="1" presStyleCnt="6"/>
      <dgm:spPr/>
    </dgm:pt>
    <dgm:pt modelId="{C2F1E6C5-F0AD-4C71-9EBC-83700D73564D}" type="pres">
      <dgm:prSet presAssocID="{BBC8CA94-5713-4735-AFD5-0680283D9F8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4621F0EC-C12F-4B00-882A-EBDC6431149D}" type="pres">
      <dgm:prSet presAssocID="{BBC8CA94-5713-4735-AFD5-0680283D9F80}" presName="spaceRect" presStyleCnt="0"/>
      <dgm:spPr/>
    </dgm:pt>
    <dgm:pt modelId="{ABE7E38F-A545-47D3-A976-00A37E00F2A5}" type="pres">
      <dgm:prSet presAssocID="{BBC8CA94-5713-4735-AFD5-0680283D9F80}" presName="parTx" presStyleLbl="revTx" presStyleIdx="1" presStyleCnt="6">
        <dgm:presLayoutVars>
          <dgm:chMax val="0"/>
          <dgm:chPref val="0"/>
        </dgm:presLayoutVars>
      </dgm:prSet>
      <dgm:spPr/>
    </dgm:pt>
    <dgm:pt modelId="{20025086-8C64-48A0-A04E-0C033C1974BA}" type="pres">
      <dgm:prSet presAssocID="{DA89667B-B69C-433B-9CA7-807E13E00D39}" presName="sibTrans" presStyleCnt="0"/>
      <dgm:spPr/>
    </dgm:pt>
    <dgm:pt modelId="{065E7185-A8E8-4855-B98E-1803C11ED48B}" type="pres">
      <dgm:prSet presAssocID="{D539D2BB-D9A8-4DED-A0D7-D9952C2E900F}" presName="compNode" presStyleCnt="0"/>
      <dgm:spPr/>
    </dgm:pt>
    <dgm:pt modelId="{B53D0121-7062-4522-A419-37C58BBB7899}" type="pres">
      <dgm:prSet presAssocID="{D539D2BB-D9A8-4DED-A0D7-D9952C2E900F}" presName="bgRect" presStyleLbl="bgShp" presStyleIdx="2" presStyleCnt="6"/>
      <dgm:spPr/>
    </dgm:pt>
    <dgm:pt modelId="{2B98A1B1-3ABD-494B-9404-680F0062A9E3}" type="pres">
      <dgm:prSet presAssocID="{D539D2BB-D9A8-4DED-A0D7-D9952C2E900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5ED83C90-B1DC-4A8A-991D-CD815345CD08}" type="pres">
      <dgm:prSet presAssocID="{D539D2BB-D9A8-4DED-A0D7-D9952C2E900F}" presName="spaceRect" presStyleCnt="0"/>
      <dgm:spPr/>
    </dgm:pt>
    <dgm:pt modelId="{10C1375B-7037-4C96-8A9B-770B7472BB92}" type="pres">
      <dgm:prSet presAssocID="{D539D2BB-D9A8-4DED-A0D7-D9952C2E900F}" presName="parTx" presStyleLbl="revTx" presStyleIdx="2" presStyleCnt="6">
        <dgm:presLayoutVars>
          <dgm:chMax val="0"/>
          <dgm:chPref val="0"/>
        </dgm:presLayoutVars>
      </dgm:prSet>
      <dgm:spPr/>
    </dgm:pt>
    <dgm:pt modelId="{2EFB4BDF-4C90-4485-A73E-D7ECE4CDB128}" type="pres">
      <dgm:prSet presAssocID="{31E5C4E2-79FA-42B9-917A-A8EDF556866E}" presName="sibTrans" presStyleCnt="0"/>
      <dgm:spPr/>
    </dgm:pt>
    <dgm:pt modelId="{54135232-A091-4651-96AC-B4893E3FFB33}" type="pres">
      <dgm:prSet presAssocID="{7C4E1F9B-B040-43CB-8A17-11339C769EED}" presName="compNode" presStyleCnt="0"/>
      <dgm:spPr/>
    </dgm:pt>
    <dgm:pt modelId="{42A9C71F-ECFB-424F-ACEE-A02635AAAF20}" type="pres">
      <dgm:prSet presAssocID="{7C4E1F9B-B040-43CB-8A17-11339C769EED}" presName="bgRect" presStyleLbl="bgShp" presStyleIdx="3" presStyleCnt="6"/>
      <dgm:spPr/>
    </dgm:pt>
    <dgm:pt modelId="{CAEF9418-C253-4C88-9D75-3FD80BE250B6}" type="pres">
      <dgm:prSet presAssocID="{7C4E1F9B-B040-43CB-8A17-11339C769EE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065EE6A0-4C9B-4C25-9E49-822BE42DEEF7}" type="pres">
      <dgm:prSet presAssocID="{7C4E1F9B-B040-43CB-8A17-11339C769EED}" presName="spaceRect" presStyleCnt="0"/>
      <dgm:spPr/>
    </dgm:pt>
    <dgm:pt modelId="{DE72287A-99CF-40D4-869E-59C144FC4C91}" type="pres">
      <dgm:prSet presAssocID="{7C4E1F9B-B040-43CB-8A17-11339C769EED}" presName="parTx" presStyleLbl="revTx" presStyleIdx="3" presStyleCnt="6">
        <dgm:presLayoutVars>
          <dgm:chMax val="0"/>
          <dgm:chPref val="0"/>
        </dgm:presLayoutVars>
      </dgm:prSet>
      <dgm:spPr/>
    </dgm:pt>
    <dgm:pt modelId="{CA04B14A-0EBE-4305-9B25-4C17B3FE4850}" type="pres">
      <dgm:prSet presAssocID="{A29EFFBC-6302-4C59-980F-FFC13472DD6B}" presName="sibTrans" presStyleCnt="0"/>
      <dgm:spPr/>
    </dgm:pt>
    <dgm:pt modelId="{CC9B9206-0553-4C95-9204-2EDDE301B61F}" type="pres">
      <dgm:prSet presAssocID="{724D6E7E-4714-4C8A-8DCB-E2EC3B9BCBF4}" presName="compNode" presStyleCnt="0"/>
      <dgm:spPr/>
    </dgm:pt>
    <dgm:pt modelId="{F658DE0E-5E4C-4952-81CB-C60D2A9EA865}" type="pres">
      <dgm:prSet presAssocID="{724D6E7E-4714-4C8A-8DCB-E2EC3B9BCBF4}" presName="bgRect" presStyleLbl="bgShp" presStyleIdx="4" presStyleCnt="6"/>
      <dgm:spPr/>
    </dgm:pt>
    <dgm:pt modelId="{BC6AAD77-025D-479B-BBF2-6DCF890D5C34}" type="pres">
      <dgm:prSet presAssocID="{724D6E7E-4714-4C8A-8DCB-E2EC3B9BCBF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B5A3823C-CFF9-46B6-A0EE-DE57BFCC298E}" type="pres">
      <dgm:prSet presAssocID="{724D6E7E-4714-4C8A-8DCB-E2EC3B9BCBF4}" presName="spaceRect" presStyleCnt="0"/>
      <dgm:spPr/>
    </dgm:pt>
    <dgm:pt modelId="{57F57C83-CC29-4558-8E52-E09548747D44}" type="pres">
      <dgm:prSet presAssocID="{724D6E7E-4714-4C8A-8DCB-E2EC3B9BCBF4}" presName="parTx" presStyleLbl="revTx" presStyleIdx="4" presStyleCnt="6">
        <dgm:presLayoutVars>
          <dgm:chMax val="0"/>
          <dgm:chPref val="0"/>
        </dgm:presLayoutVars>
      </dgm:prSet>
      <dgm:spPr/>
    </dgm:pt>
    <dgm:pt modelId="{52211C55-0F2E-4BB0-A045-1090585EFBB1}" type="pres">
      <dgm:prSet presAssocID="{8BD2295A-1C9C-4161-AAE7-F1BB175F1A5E}" presName="sibTrans" presStyleCnt="0"/>
      <dgm:spPr/>
    </dgm:pt>
    <dgm:pt modelId="{E9CE9D4D-7C44-41E1-9F33-B8ECCE6A139C}" type="pres">
      <dgm:prSet presAssocID="{26E7B8A4-AB64-47F0-9E3F-6AFD3BA811BE}" presName="compNode" presStyleCnt="0"/>
      <dgm:spPr/>
    </dgm:pt>
    <dgm:pt modelId="{C9E49755-ABA7-443F-AA13-AF8E70B0314D}" type="pres">
      <dgm:prSet presAssocID="{26E7B8A4-AB64-47F0-9E3F-6AFD3BA811BE}" presName="bgRect" presStyleLbl="bgShp" presStyleIdx="5" presStyleCnt="6"/>
      <dgm:spPr/>
    </dgm:pt>
    <dgm:pt modelId="{AE26D45D-3C93-4617-BC74-6C1B38BB116D}" type="pres">
      <dgm:prSet presAssocID="{26E7B8A4-AB64-47F0-9E3F-6AFD3BA811B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7B273C43-D950-42D1-AFAD-969B0381F845}" type="pres">
      <dgm:prSet presAssocID="{26E7B8A4-AB64-47F0-9E3F-6AFD3BA811BE}" presName="spaceRect" presStyleCnt="0"/>
      <dgm:spPr/>
    </dgm:pt>
    <dgm:pt modelId="{DC787CC1-73AE-470A-AF36-0C9ECD156E56}" type="pres">
      <dgm:prSet presAssocID="{26E7B8A4-AB64-47F0-9E3F-6AFD3BA811BE}" presName="parTx" presStyleLbl="revTx" presStyleIdx="5" presStyleCnt="6">
        <dgm:presLayoutVars>
          <dgm:chMax val="0"/>
          <dgm:chPref val="0"/>
        </dgm:presLayoutVars>
      </dgm:prSet>
      <dgm:spPr/>
    </dgm:pt>
  </dgm:ptLst>
  <dgm:cxnLst>
    <dgm:cxn modelId="{37173409-89BA-40DC-99A2-FC596073F48F}" srcId="{37BE42F9-6F59-45B3-98C0-486C3E4A4941}" destId="{D539D2BB-D9A8-4DED-A0D7-D9952C2E900F}" srcOrd="2" destOrd="0" parTransId="{CF91B8BC-7844-4B8D-ADA1-CE3AC5BEC618}" sibTransId="{31E5C4E2-79FA-42B9-917A-A8EDF556866E}"/>
    <dgm:cxn modelId="{80ADE612-9415-48BA-B451-6E95297B4B8C}" type="presOf" srcId="{724D6E7E-4714-4C8A-8DCB-E2EC3B9BCBF4}" destId="{57F57C83-CC29-4558-8E52-E09548747D44}" srcOrd="0" destOrd="0" presId="urn:microsoft.com/office/officeart/2018/2/layout/IconVerticalSolidList"/>
    <dgm:cxn modelId="{968FC852-656A-4ECD-BA66-C2219300AD99}" type="presOf" srcId="{BBC8CA94-5713-4735-AFD5-0680283D9F80}" destId="{ABE7E38F-A545-47D3-A976-00A37E00F2A5}" srcOrd="0" destOrd="0" presId="urn:microsoft.com/office/officeart/2018/2/layout/IconVerticalSolidList"/>
    <dgm:cxn modelId="{D1D0D16E-0D3E-4C18-8263-F6DB38454279}" srcId="{37BE42F9-6F59-45B3-98C0-486C3E4A4941}" destId="{BBC8CA94-5713-4735-AFD5-0680283D9F80}" srcOrd="1" destOrd="0" parTransId="{D61157E7-7F93-4E22-AA9E-54F9E6CC0F03}" sibTransId="{DA89667B-B69C-433B-9CA7-807E13E00D39}"/>
    <dgm:cxn modelId="{F06D1F7F-D246-4D19-A031-E4287CDFF4D8}" type="presOf" srcId="{6608287B-440B-427B-BDE7-D2CB69D8CD7E}" destId="{0C139FF1-C561-4330-B0F5-A96BA20D4A8A}" srcOrd="0" destOrd="0" presId="urn:microsoft.com/office/officeart/2018/2/layout/IconVerticalSolidList"/>
    <dgm:cxn modelId="{19EEF284-3FBA-43C2-B78F-C569B6B83045}" srcId="{37BE42F9-6F59-45B3-98C0-486C3E4A4941}" destId="{26E7B8A4-AB64-47F0-9E3F-6AFD3BA811BE}" srcOrd="5" destOrd="0" parTransId="{BBB2A487-B37A-4044-9303-7E04452EC5E7}" sibTransId="{CAD8F74A-7380-4339-BD57-7ED64A8D61F2}"/>
    <dgm:cxn modelId="{75ADE19C-3E09-4800-93A8-A49255B85EE0}" type="presOf" srcId="{26E7B8A4-AB64-47F0-9E3F-6AFD3BA811BE}" destId="{DC787CC1-73AE-470A-AF36-0C9ECD156E56}" srcOrd="0" destOrd="0" presId="urn:microsoft.com/office/officeart/2018/2/layout/IconVerticalSolidList"/>
    <dgm:cxn modelId="{8AF1EEA3-AA8A-4F6A-8FB1-C872B58A53B0}" srcId="{37BE42F9-6F59-45B3-98C0-486C3E4A4941}" destId="{7C4E1F9B-B040-43CB-8A17-11339C769EED}" srcOrd="3" destOrd="0" parTransId="{B5DC1D27-F593-4CFA-B3C8-DE12F4ECF8FE}" sibTransId="{A29EFFBC-6302-4C59-980F-FFC13472DD6B}"/>
    <dgm:cxn modelId="{799F4DB8-4022-4F0F-8049-679D99BEAF89}" type="presOf" srcId="{D539D2BB-D9A8-4DED-A0D7-D9952C2E900F}" destId="{10C1375B-7037-4C96-8A9B-770B7472BB92}" srcOrd="0" destOrd="0" presId="urn:microsoft.com/office/officeart/2018/2/layout/IconVerticalSolidList"/>
    <dgm:cxn modelId="{2DAB0FC2-5EC4-4469-9801-FB2B22FD60C8}" srcId="{37BE42F9-6F59-45B3-98C0-486C3E4A4941}" destId="{724D6E7E-4714-4C8A-8DCB-E2EC3B9BCBF4}" srcOrd="4" destOrd="0" parTransId="{C5235209-6A08-493E-9E2C-2E9A2F691BAB}" sibTransId="{8BD2295A-1C9C-4161-AAE7-F1BB175F1A5E}"/>
    <dgm:cxn modelId="{06638BD4-5B02-4DDB-B5A4-2C4629532AA2}" srcId="{37BE42F9-6F59-45B3-98C0-486C3E4A4941}" destId="{6608287B-440B-427B-BDE7-D2CB69D8CD7E}" srcOrd="0" destOrd="0" parTransId="{B35F0793-C944-45E8-B52B-86DD7BA452BF}" sibTransId="{B02CDF39-DC9B-46AE-9DE9-32CA69296334}"/>
    <dgm:cxn modelId="{047822F8-E30A-446D-9033-DFA659003A39}" type="presOf" srcId="{37BE42F9-6F59-45B3-98C0-486C3E4A4941}" destId="{BFC41C38-58C6-4633-B04B-8A2EE9F2C053}" srcOrd="0" destOrd="0" presId="urn:microsoft.com/office/officeart/2018/2/layout/IconVerticalSolidList"/>
    <dgm:cxn modelId="{47D24FFF-F675-4567-9998-B1FCB6B8227B}" type="presOf" srcId="{7C4E1F9B-B040-43CB-8A17-11339C769EED}" destId="{DE72287A-99CF-40D4-869E-59C144FC4C91}" srcOrd="0" destOrd="0" presId="urn:microsoft.com/office/officeart/2018/2/layout/IconVerticalSolidList"/>
    <dgm:cxn modelId="{70F3A158-87E2-45AD-A540-84E10DA69F92}" type="presParOf" srcId="{BFC41C38-58C6-4633-B04B-8A2EE9F2C053}" destId="{9D204789-B92A-4E77-8EE9-1EAFA082D4A9}" srcOrd="0" destOrd="0" presId="urn:microsoft.com/office/officeart/2018/2/layout/IconVerticalSolidList"/>
    <dgm:cxn modelId="{B74B08DF-439C-4B83-BE7C-F1D086A04306}" type="presParOf" srcId="{9D204789-B92A-4E77-8EE9-1EAFA082D4A9}" destId="{EDEE8A5A-1EFD-4A3F-86A2-954FCFC92EF9}" srcOrd="0" destOrd="0" presId="urn:microsoft.com/office/officeart/2018/2/layout/IconVerticalSolidList"/>
    <dgm:cxn modelId="{3A2C7D12-F331-44C4-B56A-A89EDA89D2E2}" type="presParOf" srcId="{9D204789-B92A-4E77-8EE9-1EAFA082D4A9}" destId="{C1C7AF8B-FC20-4543-A296-1C57113B319F}" srcOrd="1" destOrd="0" presId="urn:microsoft.com/office/officeart/2018/2/layout/IconVerticalSolidList"/>
    <dgm:cxn modelId="{1FD0B153-FCAF-4149-94E2-6566FB38F983}" type="presParOf" srcId="{9D204789-B92A-4E77-8EE9-1EAFA082D4A9}" destId="{EAACC712-0415-4EB9-B8D6-561FBBCE5D6A}" srcOrd="2" destOrd="0" presId="urn:microsoft.com/office/officeart/2018/2/layout/IconVerticalSolidList"/>
    <dgm:cxn modelId="{DDA98279-4214-45B9-BAE6-13EF7EFF88E4}" type="presParOf" srcId="{9D204789-B92A-4E77-8EE9-1EAFA082D4A9}" destId="{0C139FF1-C561-4330-B0F5-A96BA20D4A8A}" srcOrd="3" destOrd="0" presId="urn:microsoft.com/office/officeart/2018/2/layout/IconVerticalSolidList"/>
    <dgm:cxn modelId="{D3873EE3-A61A-4D1E-A2E7-C20EF6C37A58}" type="presParOf" srcId="{BFC41C38-58C6-4633-B04B-8A2EE9F2C053}" destId="{F0E278A5-AE6E-4E6C-9E21-87E1FBB8E885}" srcOrd="1" destOrd="0" presId="urn:microsoft.com/office/officeart/2018/2/layout/IconVerticalSolidList"/>
    <dgm:cxn modelId="{79BE61D5-D6E6-4A76-AA0D-7DBC5FE509F1}" type="presParOf" srcId="{BFC41C38-58C6-4633-B04B-8A2EE9F2C053}" destId="{EBB50558-CE87-4308-996D-BFB8E665C3F3}" srcOrd="2" destOrd="0" presId="urn:microsoft.com/office/officeart/2018/2/layout/IconVerticalSolidList"/>
    <dgm:cxn modelId="{47E57255-508D-41AC-BFDF-8CFA6E4FB62D}" type="presParOf" srcId="{EBB50558-CE87-4308-996D-BFB8E665C3F3}" destId="{44FF67AF-B167-4580-AC90-12DF83F450C9}" srcOrd="0" destOrd="0" presId="urn:microsoft.com/office/officeart/2018/2/layout/IconVerticalSolidList"/>
    <dgm:cxn modelId="{82AF7762-00F2-4432-A102-3109709BF3CE}" type="presParOf" srcId="{EBB50558-CE87-4308-996D-BFB8E665C3F3}" destId="{C2F1E6C5-F0AD-4C71-9EBC-83700D73564D}" srcOrd="1" destOrd="0" presId="urn:microsoft.com/office/officeart/2018/2/layout/IconVerticalSolidList"/>
    <dgm:cxn modelId="{35DB0B6D-720C-4F60-8751-B827CF9AC780}" type="presParOf" srcId="{EBB50558-CE87-4308-996D-BFB8E665C3F3}" destId="{4621F0EC-C12F-4B00-882A-EBDC6431149D}" srcOrd="2" destOrd="0" presId="urn:microsoft.com/office/officeart/2018/2/layout/IconVerticalSolidList"/>
    <dgm:cxn modelId="{662EE543-B650-4878-BB54-D7A3E11DD8E4}" type="presParOf" srcId="{EBB50558-CE87-4308-996D-BFB8E665C3F3}" destId="{ABE7E38F-A545-47D3-A976-00A37E00F2A5}" srcOrd="3" destOrd="0" presId="urn:microsoft.com/office/officeart/2018/2/layout/IconVerticalSolidList"/>
    <dgm:cxn modelId="{8EBA69AD-7169-49EF-B3D4-5392617B411D}" type="presParOf" srcId="{BFC41C38-58C6-4633-B04B-8A2EE9F2C053}" destId="{20025086-8C64-48A0-A04E-0C033C1974BA}" srcOrd="3" destOrd="0" presId="urn:microsoft.com/office/officeart/2018/2/layout/IconVerticalSolidList"/>
    <dgm:cxn modelId="{7E17CFD6-24AD-4B56-8ABB-9275F5C6B494}" type="presParOf" srcId="{BFC41C38-58C6-4633-B04B-8A2EE9F2C053}" destId="{065E7185-A8E8-4855-B98E-1803C11ED48B}" srcOrd="4" destOrd="0" presId="urn:microsoft.com/office/officeart/2018/2/layout/IconVerticalSolidList"/>
    <dgm:cxn modelId="{76CC4A6F-9089-4642-831A-D120BA6E094B}" type="presParOf" srcId="{065E7185-A8E8-4855-B98E-1803C11ED48B}" destId="{B53D0121-7062-4522-A419-37C58BBB7899}" srcOrd="0" destOrd="0" presId="urn:microsoft.com/office/officeart/2018/2/layout/IconVerticalSolidList"/>
    <dgm:cxn modelId="{71303F7E-F044-4B8F-8436-C28F7D7425FF}" type="presParOf" srcId="{065E7185-A8E8-4855-B98E-1803C11ED48B}" destId="{2B98A1B1-3ABD-494B-9404-680F0062A9E3}" srcOrd="1" destOrd="0" presId="urn:microsoft.com/office/officeart/2018/2/layout/IconVerticalSolidList"/>
    <dgm:cxn modelId="{FB4E8A73-CC34-4CE2-A378-B8CBD33969A3}" type="presParOf" srcId="{065E7185-A8E8-4855-B98E-1803C11ED48B}" destId="{5ED83C90-B1DC-4A8A-991D-CD815345CD08}" srcOrd="2" destOrd="0" presId="urn:microsoft.com/office/officeart/2018/2/layout/IconVerticalSolidList"/>
    <dgm:cxn modelId="{8598B142-11D7-48C5-8EC8-96CBC7FD8490}" type="presParOf" srcId="{065E7185-A8E8-4855-B98E-1803C11ED48B}" destId="{10C1375B-7037-4C96-8A9B-770B7472BB92}" srcOrd="3" destOrd="0" presId="urn:microsoft.com/office/officeart/2018/2/layout/IconVerticalSolidList"/>
    <dgm:cxn modelId="{8EAC5C79-D4B4-4554-8151-37162722F7D3}" type="presParOf" srcId="{BFC41C38-58C6-4633-B04B-8A2EE9F2C053}" destId="{2EFB4BDF-4C90-4485-A73E-D7ECE4CDB128}" srcOrd="5" destOrd="0" presId="urn:microsoft.com/office/officeart/2018/2/layout/IconVerticalSolidList"/>
    <dgm:cxn modelId="{4E70247D-1DF5-40A8-B36F-755607F104FF}" type="presParOf" srcId="{BFC41C38-58C6-4633-B04B-8A2EE9F2C053}" destId="{54135232-A091-4651-96AC-B4893E3FFB33}" srcOrd="6" destOrd="0" presId="urn:microsoft.com/office/officeart/2018/2/layout/IconVerticalSolidList"/>
    <dgm:cxn modelId="{E638A373-47AD-4C18-8E56-9890492BBED2}" type="presParOf" srcId="{54135232-A091-4651-96AC-B4893E3FFB33}" destId="{42A9C71F-ECFB-424F-ACEE-A02635AAAF20}" srcOrd="0" destOrd="0" presId="urn:microsoft.com/office/officeart/2018/2/layout/IconVerticalSolidList"/>
    <dgm:cxn modelId="{1AADD9CA-1264-4FF9-9A82-8799FD55337D}" type="presParOf" srcId="{54135232-A091-4651-96AC-B4893E3FFB33}" destId="{CAEF9418-C253-4C88-9D75-3FD80BE250B6}" srcOrd="1" destOrd="0" presId="urn:microsoft.com/office/officeart/2018/2/layout/IconVerticalSolidList"/>
    <dgm:cxn modelId="{C6AE4686-DD77-4FB7-9C67-494CCB7F0334}" type="presParOf" srcId="{54135232-A091-4651-96AC-B4893E3FFB33}" destId="{065EE6A0-4C9B-4C25-9E49-822BE42DEEF7}" srcOrd="2" destOrd="0" presId="urn:microsoft.com/office/officeart/2018/2/layout/IconVerticalSolidList"/>
    <dgm:cxn modelId="{F9713D2B-9525-465A-AC23-12D6BF4EDA22}" type="presParOf" srcId="{54135232-A091-4651-96AC-B4893E3FFB33}" destId="{DE72287A-99CF-40D4-869E-59C144FC4C91}" srcOrd="3" destOrd="0" presId="urn:microsoft.com/office/officeart/2018/2/layout/IconVerticalSolidList"/>
    <dgm:cxn modelId="{BF0F7969-E66C-46E0-9FEB-E090704415F8}" type="presParOf" srcId="{BFC41C38-58C6-4633-B04B-8A2EE9F2C053}" destId="{CA04B14A-0EBE-4305-9B25-4C17B3FE4850}" srcOrd="7" destOrd="0" presId="urn:microsoft.com/office/officeart/2018/2/layout/IconVerticalSolidList"/>
    <dgm:cxn modelId="{CAF9F824-1A72-4DA3-962B-ADB878E0FC7D}" type="presParOf" srcId="{BFC41C38-58C6-4633-B04B-8A2EE9F2C053}" destId="{CC9B9206-0553-4C95-9204-2EDDE301B61F}" srcOrd="8" destOrd="0" presId="urn:microsoft.com/office/officeart/2018/2/layout/IconVerticalSolidList"/>
    <dgm:cxn modelId="{BF4EA4C5-7BFA-4E26-8111-4695821CBD30}" type="presParOf" srcId="{CC9B9206-0553-4C95-9204-2EDDE301B61F}" destId="{F658DE0E-5E4C-4952-81CB-C60D2A9EA865}" srcOrd="0" destOrd="0" presId="urn:microsoft.com/office/officeart/2018/2/layout/IconVerticalSolidList"/>
    <dgm:cxn modelId="{06F2344C-D8B9-48E0-A03F-A0C8FBB48910}" type="presParOf" srcId="{CC9B9206-0553-4C95-9204-2EDDE301B61F}" destId="{BC6AAD77-025D-479B-BBF2-6DCF890D5C34}" srcOrd="1" destOrd="0" presId="urn:microsoft.com/office/officeart/2018/2/layout/IconVerticalSolidList"/>
    <dgm:cxn modelId="{25B76476-81E3-46FA-8C75-009CDAB2DED9}" type="presParOf" srcId="{CC9B9206-0553-4C95-9204-2EDDE301B61F}" destId="{B5A3823C-CFF9-46B6-A0EE-DE57BFCC298E}" srcOrd="2" destOrd="0" presId="urn:microsoft.com/office/officeart/2018/2/layout/IconVerticalSolidList"/>
    <dgm:cxn modelId="{3702A2FA-87B4-44E4-AD4A-C4CCA56D3FCE}" type="presParOf" srcId="{CC9B9206-0553-4C95-9204-2EDDE301B61F}" destId="{57F57C83-CC29-4558-8E52-E09548747D44}" srcOrd="3" destOrd="0" presId="urn:microsoft.com/office/officeart/2018/2/layout/IconVerticalSolidList"/>
    <dgm:cxn modelId="{C16097A6-A4DD-43C8-9592-5700F2CA31BF}" type="presParOf" srcId="{BFC41C38-58C6-4633-B04B-8A2EE9F2C053}" destId="{52211C55-0F2E-4BB0-A045-1090585EFBB1}" srcOrd="9" destOrd="0" presId="urn:microsoft.com/office/officeart/2018/2/layout/IconVerticalSolidList"/>
    <dgm:cxn modelId="{E76FD05E-C998-4E00-8C75-BAB2CFD5B924}" type="presParOf" srcId="{BFC41C38-58C6-4633-B04B-8A2EE9F2C053}" destId="{E9CE9D4D-7C44-41E1-9F33-B8ECCE6A139C}" srcOrd="10" destOrd="0" presId="urn:microsoft.com/office/officeart/2018/2/layout/IconVerticalSolidList"/>
    <dgm:cxn modelId="{131B9CD5-3D83-451F-8F33-EB674BD32026}" type="presParOf" srcId="{E9CE9D4D-7C44-41E1-9F33-B8ECCE6A139C}" destId="{C9E49755-ABA7-443F-AA13-AF8E70B0314D}" srcOrd="0" destOrd="0" presId="urn:microsoft.com/office/officeart/2018/2/layout/IconVerticalSolidList"/>
    <dgm:cxn modelId="{67A2A5FE-B295-471F-A356-BEA657FBE1A4}" type="presParOf" srcId="{E9CE9D4D-7C44-41E1-9F33-B8ECCE6A139C}" destId="{AE26D45D-3C93-4617-BC74-6C1B38BB116D}" srcOrd="1" destOrd="0" presId="urn:microsoft.com/office/officeart/2018/2/layout/IconVerticalSolidList"/>
    <dgm:cxn modelId="{1853E488-BE71-48C4-8C50-30F15ECF80A8}" type="presParOf" srcId="{E9CE9D4D-7C44-41E1-9F33-B8ECCE6A139C}" destId="{7B273C43-D950-42D1-AFAD-969B0381F845}" srcOrd="2" destOrd="0" presId="urn:microsoft.com/office/officeart/2018/2/layout/IconVerticalSolidList"/>
    <dgm:cxn modelId="{226FA3B3-4FDC-42D4-847D-9F906E8CE6D3}" type="presParOf" srcId="{E9CE9D4D-7C44-41E1-9F33-B8ECCE6A139C}" destId="{DC787CC1-73AE-470A-AF36-0C9ECD156E5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6492C-071F-4599-80EA-ACF8EB7C11B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BC07D0A-805F-4307-93B0-867DD45F02C9}">
      <dgm:prSet/>
      <dgm:spPr/>
      <dgm:t>
        <a:bodyPr/>
        <a:lstStyle/>
        <a:p>
          <a:pPr>
            <a:lnSpc>
              <a:spcPct val="100000"/>
            </a:lnSpc>
          </a:pPr>
          <a:r>
            <a:rPr lang="en-US"/>
            <a:t>The API used: </a:t>
          </a:r>
          <a:r>
            <a:rPr lang="en-US" u="sng"/>
            <a:t>"https://api.spacexdata.com/v4/launches/past</a:t>
          </a:r>
          <a:endParaRPr lang="en-US"/>
        </a:p>
      </dgm:t>
    </dgm:pt>
    <dgm:pt modelId="{6EC3B4BB-27B7-403A-9554-CAC3B55D1C81}" type="parTrans" cxnId="{D5225436-DCCB-44B8-8FC3-1083B719861D}">
      <dgm:prSet/>
      <dgm:spPr/>
      <dgm:t>
        <a:bodyPr/>
        <a:lstStyle/>
        <a:p>
          <a:endParaRPr lang="en-US"/>
        </a:p>
      </dgm:t>
    </dgm:pt>
    <dgm:pt modelId="{14C34765-BF97-474C-A046-69ED7F2CDA07}" type="sibTrans" cxnId="{D5225436-DCCB-44B8-8FC3-1083B719861D}">
      <dgm:prSet/>
      <dgm:spPr/>
      <dgm:t>
        <a:bodyPr/>
        <a:lstStyle/>
        <a:p>
          <a:pPr>
            <a:lnSpc>
              <a:spcPct val="100000"/>
            </a:lnSpc>
          </a:pPr>
          <a:endParaRPr lang="en-US"/>
        </a:p>
      </dgm:t>
    </dgm:pt>
    <dgm:pt modelId="{A28BA9FE-8CFB-4C86-B0A0-A85E2EFB6E94}">
      <dgm:prSet/>
      <dgm:spPr/>
      <dgm:t>
        <a:bodyPr/>
        <a:lstStyle/>
        <a:p>
          <a:pPr>
            <a:lnSpc>
              <a:spcPct val="100000"/>
            </a:lnSpc>
          </a:pPr>
          <a:r>
            <a:rPr lang="en-US"/>
            <a:t>The API included a lot of information about SpaceX launches, requesting and parsing the SpaceX launch data, filtering the data to only include Falcon9 launches and eliminating Falcon1 yielded results.</a:t>
          </a:r>
        </a:p>
      </dgm:t>
    </dgm:pt>
    <dgm:pt modelId="{53CB7E74-6A7A-4474-BA6A-5A0B898A9900}" type="parTrans" cxnId="{FD4335A0-998F-456E-BFB8-154E7B544DE7}">
      <dgm:prSet/>
      <dgm:spPr/>
      <dgm:t>
        <a:bodyPr/>
        <a:lstStyle/>
        <a:p>
          <a:endParaRPr lang="en-US"/>
        </a:p>
      </dgm:t>
    </dgm:pt>
    <dgm:pt modelId="{933FCD17-0FAD-4402-8D2F-D181823E420A}" type="sibTrans" cxnId="{FD4335A0-998F-456E-BFB8-154E7B544DE7}">
      <dgm:prSet/>
      <dgm:spPr/>
      <dgm:t>
        <a:bodyPr/>
        <a:lstStyle/>
        <a:p>
          <a:pPr>
            <a:lnSpc>
              <a:spcPct val="100000"/>
            </a:lnSpc>
          </a:pPr>
          <a:endParaRPr lang="en-US"/>
        </a:p>
      </dgm:t>
    </dgm:pt>
    <dgm:pt modelId="{58C17B28-8B6D-4DB5-9510-F422B5203E2F}">
      <dgm:prSet/>
      <dgm:spPr/>
      <dgm:t>
        <a:bodyPr/>
        <a:lstStyle/>
        <a:p>
          <a:pPr>
            <a:lnSpc>
              <a:spcPct val="100000"/>
            </a:lnSpc>
          </a:pPr>
          <a:r>
            <a:rPr lang="en-US"/>
            <a:t>The results included 90 Rows, 17 columns to include Flight Number, Date, Booster Version, etc.</a:t>
          </a:r>
        </a:p>
      </dgm:t>
    </dgm:pt>
    <dgm:pt modelId="{A215C30D-69D7-4B5D-B42E-50A680CD6CF3}" type="parTrans" cxnId="{3DC90C51-7616-4DBC-A66E-220297EF623A}">
      <dgm:prSet/>
      <dgm:spPr/>
      <dgm:t>
        <a:bodyPr/>
        <a:lstStyle/>
        <a:p>
          <a:endParaRPr lang="en-US"/>
        </a:p>
      </dgm:t>
    </dgm:pt>
    <dgm:pt modelId="{49DAD1F4-48BD-476F-9DF6-E19898E6A493}" type="sibTrans" cxnId="{3DC90C51-7616-4DBC-A66E-220297EF623A}">
      <dgm:prSet/>
      <dgm:spPr/>
      <dgm:t>
        <a:bodyPr/>
        <a:lstStyle/>
        <a:p>
          <a:endParaRPr lang="en-US"/>
        </a:p>
      </dgm:t>
    </dgm:pt>
    <dgm:pt modelId="{32C35CFC-DDD9-417A-83DB-9A5F5C1F469B}" type="pres">
      <dgm:prSet presAssocID="{0F66492C-071F-4599-80EA-ACF8EB7C11B2}" presName="root" presStyleCnt="0">
        <dgm:presLayoutVars>
          <dgm:dir/>
          <dgm:resizeHandles val="exact"/>
        </dgm:presLayoutVars>
      </dgm:prSet>
      <dgm:spPr/>
    </dgm:pt>
    <dgm:pt modelId="{0CA9030D-A63E-4833-9922-FB5089A4A30B}" type="pres">
      <dgm:prSet presAssocID="{0F66492C-071F-4599-80EA-ACF8EB7C11B2}" presName="container" presStyleCnt="0">
        <dgm:presLayoutVars>
          <dgm:dir/>
          <dgm:resizeHandles val="exact"/>
        </dgm:presLayoutVars>
      </dgm:prSet>
      <dgm:spPr/>
    </dgm:pt>
    <dgm:pt modelId="{7F9C4887-96D4-4634-9285-6369B6958E1D}" type="pres">
      <dgm:prSet presAssocID="{BBC07D0A-805F-4307-93B0-867DD45F02C9}" presName="compNode" presStyleCnt="0"/>
      <dgm:spPr/>
    </dgm:pt>
    <dgm:pt modelId="{BB77D542-8E7F-4719-AF91-53B669ACEB36}" type="pres">
      <dgm:prSet presAssocID="{BBC07D0A-805F-4307-93B0-867DD45F02C9}" presName="iconBgRect" presStyleLbl="bgShp" presStyleIdx="0" presStyleCnt="3"/>
      <dgm:spPr/>
    </dgm:pt>
    <dgm:pt modelId="{6F07B856-B16F-4D4A-BCD4-513339180378}" type="pres">
      <dgm:prSet presAssocID="{BBC07D0A-805F-4307-93B0-867DD45F02C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E2477A66-C485-4856-B286-B5EE056F0AEF}" type="pres">
      <dgm:prSet presAssocID="{BBC07D0A-805F-4307-93B0-867DD45F02C9}" presName="spaceRect" presStyleCnt="0"/>
      <dgm:spPr/>
    </dgm:pt>
    <dgm:pt modelId="{FB28EBFF-839D-4968-8750-BEBE5AB85F84}" type="pres">
      <dgm:prSet presAssocID="{BBC07D0A-805F-4307-93B0-867DD45F02C9}" presName="textRect" presStyleLbl="revTx" presStyleIdx="0" presStyleCnt="3">
        <dgm:presLayoutVars>
          <dgm:chMax val="1"/>
          <dgm:chPref val="1"/>
        </dgm:presLayoutVars>
      </dgm:prSet>
      <dgm:spPr/>
    </dgm:pt>
    <dgm:pt modelId="{4DF403FC-1FFE-4BED-8613-C7D58E29AD4C}" type="pres">
      <dgm:prSet presAssocID="{14C34765-BF97-474C-A046-69ED7F2CDA07}" presName="sibTrans" presStyleLbl="sibTrans2D1" presStyleIdx="0" presStyleCnt="0"/>
      <dgm:spPr/>
    </dgm:pt>
    <dgm:pt modelId="{94033E7B-9510-4309-A6DA-50E7C40EA36A}" type="pres">
      <dgm:prSet presAssocID="{A28BA9FE-8CFB-4C86-B0A0-A85E2EFB6E94}" presName="compNode" presStyleCnt="0"/>
      <dgm:spPr/>
    </dgm:pt>
    <dgm:pt modelId="{7ABF65FE-EB4F-49A5-8771-DB1CE91FE037}" type="pres">
      <dgm:prSet presAssocID="{A28BA9FE-8CFB-4C86-B0A0-A85E2EFB6E94}" presName="iconBgRect" presStyleLbl="bgShp" presStyleIdx="1" presStyleCnt="3"/>
      <dgm:spPr/>
    </dgm:pt>
    <dgm:pt modelId="{CB47CA73-EC4F-4BD9-A10A-948799E34414}" type="pres">
      <dgm:prSet presAssocID="{A28BA9FE-8CFB-4C86-B0A0-A85E2EFB6E9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lter"/>
        </a:ext>
      </dgm:extLst>
    </dgm:pt>
    <dgm:pt modelId="{D2B7FB2D-806D-4A16-A6B4-A03F307DAA22}" type="pres">
      <dgm:prSet presAssocID="{A28BA9FE-8CFB-4C86-B0A0-A85E2EFB6E94}" presName="spaceRect" presStyleCnt="0"/>
      <dgm:spPr/>
    </dgm:pt>
    <dgm:pt modelId="{7F950BF5-1334-4A5D-8AF9-741F605F7DEE}" type="pres">
      <dgm:prSet presAssocID="{A28BA9FE-8CFB-4C86-B0A0-A85E2EFB6E94}" presName="textRect" presStyleLbl="revTx" presStyleIdx="1" presStyleCnt="3">
        <dgm:presLayoutVars>
          <dgm:chMax val="1"/>
          <dgm:chPref val="1"/>
        </dgm:presLayoutVars>
      </dgm:prSet>
      <dgm:spPr/>
    </dgm:pt>
    <dgm:pt modelId="{8217B6B4-B2EB-427C-B98A-FA20A34761CC}" type="pres">
      <dgm:prSet presAssocID="{933FCD17-0FAD-4402-8D2F-D181823E420A}" presName="sibTrans" presStyleLbl="sibTrans2D1" presStyleIdx="0" presStyleCnt="0"/>
      <dgm:spPr/>
    </dgm:pt>
    <dgm:pt modelId="{DF665AF2-F97A-495A-8254-DC30A36E3398}" type="pres">
      <dgm:prSet presAssocID="{58C17B28-8B6D-4DB5-9510-F422B5203E2F}" presName="compNode" presStyleCnt="0"/>
      <dgm:spPr/>
    </dgm:pt>
    <dgm:pt modelId="{827243F4-C84E-411D-8FD7-C4A0B28484E1}" type="pres">
      <dgm:prSet presAssocID="{58C17B28-8B6D-4DB5-9510-F422B5203E2F}" presName="iconBgRect" presStyleLbl="bgShp" presStyleIdx="2" presStyleCnt="3"/>
      <dgm:spPr/>
    </dgm:pt>
    <dgm:pt modelId="{36FD2A18-7C1A-41D2-9A4A-E7861D6FFAAB}" type="pres">
      <dgm:prSet presAssocID="{58C17B28-8B6D-4DB5-9510-F422B5203E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615FD6F4-55B5-48BC-B5F4-2CFDBCBE1890}" type="pres">
      <dgm:prSet presAssocID="{58C17B28-8B6D-4DB5-9510-F422B5203E2F}" presName="spaceRect" presStyleCnt="0"/>
      <dgm:spPr/>
    </dgm:pt>
    <dgm:pt modelId="{0CE2BD33-22C3-4A01-A2CF-D58C88DBDBBD}" type="pres">
      <dgm:prSet presAssocID="{58C17B28-8B6D-4DB5-9510-F422B5203E2F}" presName="textRect" presStyleLbl="revTx" presStyleIdx="2" presStyleCnt="3">
        <dgm:presLayoutVars>
          <dgm:chMax val="1"/>
          <dgm:chPref val="1"/>
        </dgm:presLayoutVars>
      </dgm:prSet>
      <dgm:spPr/>
    </dgm:pt>
  </dgm:ptLst>
  <dgm:cxnLst>
    <dgm:cxn modelId="{A29CEA1A-069B-4246-86C3-B213978D9477}" type="presOf" srcId="{BBC07D0A-805F-4307-93B0-867DD45F02C9}" destId="{FB28EBFF-839D-4968-8750-BEBE5AB85F84}" srcOrd="0" destOrd="0" presId="urn:microsoft.com/office/officeart/2018/2/layout/IconCircleList"/>
    <dgm:cxn modelId="{D5225436-DCCB-44B8-8FC3-1083B719861D}" srcId="{0F66492C-071F-4599-80EA-ACF8EB7C11B2}" destId="{BBC07D0A-805F-4307-93B0-867DD45F02C9}" srcOrd="0" destOrd="0" parTransId="{6EC3B4BB-27B7-403A-9554-CAC3B55D1C81}" sibTransId="{14C34765-BF97-474C-A046-69ED7F2CDA07}"/>
    <dgm:cxn modelId="{07365B3C-97FE-48CC-8D09-F64EB976FA9A}" type="presOf" srcId="{A28BA9FE-8CFB-4C86-B0A0-A85E2EFB6E94}" destId="{7F950BF5-1334-4A5D-8AF9-741F605F7DEE}" srcOrd="0" destOrd="0" presId="urn:microsoft.com/office/officeart/2018/2/layout/IconCircleList"/>
    <dgm:cxn modelId="{3DC90C51-7616-4DBC-A66E-220297EF623A}" srcId="{0F66492C-071F-4599-80EA-ACF8EB7C11B2}" destId="{58C17B28-8B6D-4DB5-9510-F422B5203E2F}" srcOrd="2" destOrd="0" parTransId="{A215C30D-69D7-4B5D-B42E-50A680CD6CF3}" sibTransId="{49DAD1F4-48BD-476F-9DF6-E19898E6A493}"/>
    <dgm:cxn modelId="{0AD2F153-6C3E-47B1-9F74-E1376D5B37A3}" type="presOf" srcId="{0F66492C-071F-4599-80EA-ACF8EB7C11B2}" destId="{32C35CFC-DDD9-417A-83DB-9A5F5C1F469B}" srcOrd="0" destOrd="0" presId="urn:microsoft.com/office/officeart/2018/2/layout/IconCircleList"/>
    <dgm:cxn modelId="{752E5A8E-84D2-4EEC-992A-2F814B20DA63}" type="presOf" srcId="{933FCD17-0FAD-4402-8D2F-D181823E420A}" destId="{8217B6B4-B2EB-427C-B98A-FA20A34761CC}" srcOrd="0" destOrd="0" presId="urn:microsoft.com/office/officeart/2018/2/layout/IconCircleList"/>
    <dgm:cxn modelId="{FD4335A0-998F-456E-BFB8-154E7B544DE7}" srcId="{0F66492C-071F-4599-80EA-ACF8EB7C11B2}" destId="{A28BA9FE-8CFB-4C86-B0A0-A85E2EFB6E94}" srcOrd="1" destOrd="0" parTransId="{53CB7E74-6A7A-4474-BA6A-5A0B898A9900}" sibTransId="{933FCD17-0FAD-4402-8D2F-D181823E420A}"/>
    <dgm:cxn modelId="{8ED267D8-DD4C-466E-AFE2-4C560065C97A}" type="presOf" srcId="{14C34765-BF97-474C-A046-69ED7F2CDA07}" destId="{4DF403FC-1FFE-4BED-8613-C7D58E29AD4C}" srcOrd="0" destOrd="0" presId="urn:microsoft.com/office/officeart/2018/2/layout/IconCircleList"/>
    <dgm:cxn modelId="{BEB20BF3-8B67-450F-9335-78030AB72FD9}" type="presOf" srcId="{58C17B28-8B6D-4DB5-9510-F422B5203E2F}" destId="{0CE2BD33-22C3-4A01-A2CF-D58C88DBDBBD}" srcOrd="0" destOrd="0" presId="urn:microsoft.com/office/officeart/2018/2/layout/IconCircleList"/>
    <dgm:cxn modelId="{1F8D5367-22EE-458C-BC2C-ECF9F6DC5DB8}" type="presParOf" srcId="{32C35CFC-DDD9-417A-83DB-9A5F5C1F469B}" destId="{0CA9030D-A63E-4833-9922-FB5089A4A30B}" srcOrd="0" destOrd="0" presId="urn:microsoft.com/office/officeart/2018/2/layout/IconCircleList"/>
    <dgm:cxn modelId="{EFB3DB2A-BFB3-4462-AD95-2B85E4144767}" type="presParOf" srcId="{0CA9030D-A63E-4833-9922-FB5089A4A30B}" destId="{7F9C4887-96D4-4634-9285-6369B6958E1D}" srcOrd="0" destOrd="0" presId="urn:microsoft.com/office/officeart/2018/2/layout/IconCircleList"/>
    <dgm:cxn modelId="{59F0B434-6FF6-46BA-9B28-205673592560}" type="presParOf" srcId="{7F9C4887-96D4-4634-9285-6369B6958E1D}" destId="{BB77D542-8E7F-4719-AF91-53B669ACEB36}" srcOrd="0" destOrd="0" presId="urn:microsoft.com/office/officeart/2018/2/layout/IconCircleList"/>
    <dgm:cxn modelId="{2B682613-9C2A-4087-AB28-A2EE52D96B7B}" type="presParOf" srcId="{7F9C4887-96D4-4634-9285-6369B6958E1D}" destId="{6F07B856-B16F-4D4A-BCD4-513339180378}" srcOrd="1" destOrd="0" presId="urn:microsoft.com/office/officeart/2018/2/layout/IconCircleList"/>
    <dgm:cxn modelId="{1FAAD9CB-C813-4DF8-8413-3254E4E7B48D}" type="presParOf" srcId="{7F9C4887-96D4-4634-9285-6369B6958E1D}" destId="{E2477A66-C485-4856-B286-B5EE056F0AEF}" srcOrd="2" destOrd="0" presId="urn:microsoft.com/office/officeart/2018/2/layout/IconCircleList"/>
    <dgm:cxn modelId="{2C0F5C32-2D75-46AC-9968-7DF0F3AC7D59}" type="presParOf" srcId="{7F9C4887-96D4-4634-9285-6369B6958E1D}" destId="{FB28EBFF-839D-4968-8750-BEBE5AB85F84}" srcOrd="3" destOrd="0" presId="urn:microsoft.com/office/officeart/2018/2/layout/IconCircleList"/>
    <dgm:cxn modelId="{241F9B83-79D3-4CCD-9B85-C59047F6C102}" type="presParOf" srcId="{0CA9030D-A63E-4833-9922-FB5089A4A30B}" destId="{4DF403FC-1FFE-4BED-8613-C7D58E29AD4C}" srcOrd="1" destOrd="0" presId="urn:microsoft.com/office/officeart/2018/2/layout/IconCircleList"/>
    <dgm:cxn modelId="{CE446257-21EC-477C-A9E3-FE7B865679B2}" type="presParOf" srcId="{0CA9030D-A63E-4833-9922-FB5089A4A30B}" destId="{94033E7B-9510-4309-A6DA-50E7C40EA36A}" srcOrd="2" destOrd="0" presId="urn:microsoft.com/office/officeart/2018/2/layout/IconCircleList"/>
    <dgm:cxn modelId="{009A4BAC-0AA9-4A88-B741-712B8BE472D1}" type="presParOf" srcId="{94033E7B-9510-4309-A6DA-50E7C40EA36A}" destId="{7ABF65FE-EB4F-49A5-8771-DB1CE91FE037}" srcOrd="0" destOrd="0" presId="urn:microsoft.com/office/officeart/2018/2/layout/IconCircleList"/>
    <dgm:cxn modelId="{3BF07020-8FF3-406E-BE7C-78C732CC3487}" type="presParOf" srcId="{94033E7B-9510-4309-A6DA-50E7C40EA36A}" destId="{CB47CA73-EC4F-4BD9-A10A-948799E34414}" srcOrd="1" destOrd="0" presId="urn:microsoft.com/office/officeart/2018/2/layout/IconCircleList"/>
    <dgm:cxn modelId="{C61598E3-B831-41A7-8321-A8B5CC362CF4}" type="presParOf" srcId="{94033E7B-9510-4309-A6DA-50E7C40EA36A}" destId="{D2B7FB2D-806D-4A16-A6B4-A03F307DAA22}" srcOrd="2" destOrd="0" presId="urn:microsoft.com/office/officeart/2018/2/layout/IconCircleList"/>
    <dgm:cxn modelId="{7F6257F8-9A38-4021-B047-6F0604FFAF79}" type="presParOf" srcId="{94033E7B-9510-4309-A6DA-50E7C40EA36A}" destId="{7F950BF5-1334-4A5D-8AF9-741F605F7DEE}" srcOrd="3" destOrd="0" presId="urn:microsoft.com/office/officeart/2018/2/layout/IconCircleList"/>
    <dgm:cxn modelId="{CD93C5A3-9303-4772-A371-A7B2C8F9F800}" type="presParOf" srcId="{0CA9030D-A63E-4833-9922-FB5089A4A30B}" destId="{8217B6B4-B2EB-427C-B98A-FA20A34761CC}" srcOrd="3" destOrd="0" presId="urn:microsoft.com/office/officeart/2018/2/layout/IconCircleList"/>
    <dgm:cxn modelId="{B32996E5-4397-4FE5-A754-D30CC2ABE3B3}" type="presParOf" srcId="{0CA9030D-A63E-4833-9922-FB5089A4A30B}" destId="{DF665AF2-F97A-495A-8254-DC30A36E3398}" srcOrd="4" destOrd="0" presId="urn:microsoft.com/office/officeart/2018/2/layout/IconCircleList"/>
    <dgm:cxn modelId="{9ACC3CA8-9C49-4319-AE04-98E70539B3CE}" type="presParOf" srcId="{DF665AF2-F97A-495A-8254-DC30A36E3398}" destId="{827243F4-C84E-411D-8FD7-C4A0B28484E1}" srcOrd="0" destOrd="0" presId="urn:microsoft.com/office/officeart/2018/2/layout/IconCircleList"/>
    <dgm:cxn modelId="{F0168894-CD3D-42DE-8B32-326B883B87DB}" type="presParOf" srcId="{DF665AF2-F97A-495A-8254-DC30A36E3398}" destId="{36FD2A18-7C1A-41D2-9A4A-E7861D6FFAAB}" srcOrd="1" destOrd="0" presId="urn:microsoft.com/office/officeart/2018/2/layout/IconCircleList"/>
    <dgm:cxn modelId="{D3B7C8EF-78C8-47F7-A1B9-D7DA2E538FA8}" type="presParOf" srcId="{DF665AF2-F97A-495A-8254-DC30A36E3398}" destId="{615FD6F4-55B5-48BC-B5F4-2CFDBCBE1890}" srcOrd="2" destOrd="0" presId="urn:microsoft.com/office/officeart/2018/2/layout/IconCircleList"/>
    <dgm:cxn modelId="{4BD766F8-4423-4137-83D4-D2F90C353F50}" type="presParOf" srcId="{DF665AF2-F97A-495A-8254-DC30A36E3398}" destId="{0CE2BD33-22C3-4A01-A2CF-D58C88DBDBBD}"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E8A5A-1EFD-4A3F-86A2-954FCFC92EF9}">
      <dsp:nvSpPr>
        <dsp:cNvPr id="0" name=""/>
        <dsp:cNvSpPr/>
      </dsp:nvSpPr>
      <dsp:spPr>
        <a:xfrm>
          <a:off x="0" y="1074"/>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C7AF8B-FC20-4543-A296-1C57113B319F}">
      <dsp:nvSpPr>
        <dsp:cNvPr id="0" name=""/>
        <dsp:cNvSpPr/>
      </dsp:nvSpPr>
      <dsp:spPr>
        <a:xfrm>
          <a:off x="138468" y="104067"/>
          <a:ext cx="251761" cy="251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139FF1-C561-4330-B0F5-A96BA20D4A8A}">
      <dsp:nvSpPr>
        <dsp:cNvPr id="0" name=""/>
        <dsp:cNvSpPr/>
      </dsp:nvSpPr>
      <dsp:spPr>
        <a:xfrm>
          <a:off x="528699" y="1074"/>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b="1" kern="1200"/>
            <a:t>Executive Summary</a:t>
          </a:r>
          <a:endParaRPr lang="en-US" sz="1900" kern="1200"/>
        </a:p>
      </dsp:txBody>
      <dsp:txXfrm>
        <a:off x="528699" y="1074"/>
        <a:ext cx="4638386" cy="457748"/>
      </dsp:txXfrm>
    </dsp:sp>
    <dsp:sp modelId="{44FF67AF-B167-4580-AC90-12DF83F450C9}">
      <dsp:nvSpPr>
        <dsp:cNvPr id="0" name=""/>
        <dsp:cNvSpPr/>
      </dsp:nvSpPr>
      <dsp:spPr>
        <a:xfrm>
          <a:off x="0" y="573259"/>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1E6C5-F0AD-4C71-9EBC-83700D73564D}">
      <dsp:nvSpPr>
        <dsp:cNvPr id="0" name=""/>
        <dsp:cNvSpPr/>
      </dsp:nvSpPr>
      <dsp:spPr>
        <a:xfrm>
          <a:off x="138468" y="676253"/>
          <a:ext cx="251761" cy="2517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E7E38F-A545-47D3-A976-00A37E00F2A5}">
      <dsp:nvSpPr>
        <dsp:cNvPr id="0" name=""/>
        <dsp:cNvSpPr/>
      </dsp:nvSpPr>
      <dsp:spPr>
        <a:xfrm>
          <a:off x="528699" y="573259"/>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b="1" kern="1200"/>
            <a:t>Introduction</a:t>
          </a:r>
          <a:endParaRPr lang="en-US" sz="1900" kern="1200"/>
        </a:p>
      </dsp:txBody>
      <dsp:txXfrm>
        <a:off x="528699" y="573259"/>
        <a:ext cx="4638386" cy="457748"/>
      </dsp:txXfrm>
    </dsp:sp>
    <dsp:sp modelId="{B53D0121-7062-4522-A419-37C58BBB7899}">
      <dsp:nvSpPr>
        <dsp:cNvPr id="0" name=""/>
        <dsp:cNvSpPr/>
      </dsp:nvSpPr>
      <dsp:spPr>
        <a:xfrm>
          <a:off x="0" y="1145445"/>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98A1B1-3ABD-494B-9404-680F0062A9E3}">
      <dsp:nvSpPr>
        <dsp:cNvPr id="0" name=""/>
        <dsp:cNvSpPr/>
      </dsp:nvSpPr>
      <dsp:spPr>
        <a:xfrm>
          <a:off x="138468" y="1248438"/>
          <a:ext cx="251761" cy="2517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C1375B-7037-4C96-8A9B-770B7472BB92}">
      <dsp:nvSpPr>
        <dsp:cNvPr id="0" name=""/>
        <dsp:cNvSpPr/>
      </dsp:nvSpPr>
      <dsp:spPr>
        <a:xfrm>
          <a:off x="528699" y="1145445"/>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b="1" kern="1200"/>
            <a:t>Methodology</a:t>
          </a:r>
          <a:endParaRPr lang="en-US" sz="1900" kern="1200"/>
        </a:p>
      </dsp:txBody>
      <dsp:txXfrm>
        <a:off x="528699" y="1145445"/>
        <a:ext cx="4638386" cy="457748"/>
      </dsp:txXfrm>
    </dsp:sp>
    <dsp:sp modelId="{42A9C71F-ECFB-424F-ACEE-A02635AAAF20}">
      <dsp:nvSpPr>
        <dsp:cNvPr id="0" name=""/>
        <dsp:cNvSpPr/>
      </dsp:nvSpPr>
      <dsp:spPr>
        <a:xfrm>
          <a:off x="0" y="1717630"/>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EF9418-C253-4C88-9D75-3FD80BE250B6}">
      <dsp:nvSpPr>
        <dsp:cNvPr id="0" name=""/>
        <dsp:cNvSpPr/>
      </dsp:nvSpPr>
      <dsp:spPr>
        <a:xfrm>
          <a:off x="138468" y="1820623"/>
          <a:ext cx="251761" cy="2517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72287A-99CF-40D4-869E-59C144FC4C91}">
      <dsp:nvSpPr>
        <dsp:cNvPr id="0" name=""/>
        <dsp:cNvSpPr/>
      </dsp:nvSpPr>
      <dsp:spPr>
        <a:xfrm>
          <a:off x="528699" y="1717630"/>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b="1" kern="1200"/>
            <a:t>Results</a:t>
          </a:r>
          <a:endParaRPr lang="en-US" sz="1900" kern="1200"/>
        </a:p>
      </dsp:txBody>
      <dsp:txXfrm>
        <a:off x="528699" y="1717630"/>
        <a:ext cx="4638386" cy="457748"/>
      </dsp:txXfrm>
    </dsp:sp>
    <dsp:sp modelId="{F658DE0E-5E4C-4952-81CB-C60D2A9EA865}">
      <dsp:nvSpPr>
        <dsp:cNvPr id="0" name=""/>
        <dsp:cNvSpPr/>
      </dsp:nvSpPr>
      <dsp:spPr>
        <a:xfrm>
          <a:off x="0" y="2289815"/>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6AAD77-025D-479B-BBF2-6DCF890D5C34}">
      <dsp:nvSpPr>
        <dsp:cNvPr id="0" name=""/>
        <dsp:cNvSpPr/>
      </dsp:nvSpPr>
      <dsp:spPr>
        <a:xfrm>
          <a:off x="138468" y="2392809"/>
          <a:ext cx="251761" cy="2517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F57C83-CC29-4558-8E52-E09548747D44}">
      <dsp:nvSpPr>
        <dsp:cNvPr id="0" name=""/>
        <dsp:cNvSpPr/>
      </dsp:nvSpPr>
      <dsp:spPr>
        <a:xfrm>
          <a:off x="528699" y="2289815"/>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b="1" kern="1200"/>
            <a:t>Conclusion</a:t>
          </a:r>
          <a:endParaRPr lang="en-US" sz="1900" kern="1200"/>
        </a:p>
      </dsp:txBody>
      <dsp:txXfrm>
        <a:off x="528699" y="2289815"/>
        <a:ext cx="4638386" cy="457748"/>
      </dsp:txXfrm>
    </dsp:sp>
    <dsp:sp modelId="{C9E49755-ABA7-443F-AA13-AF8E70B0314D}">
      <dsp:nvSpPr>
        <dsp:cNvPr id="0" name=""/>
        <dsp:cNvSpPr/>
      </dsp:nvSpPr>
      <dsp:spPr>
        <a:xfrm>
          <a:off x="0" y="2862001"/>
          <a:ext cx="5167086" cy="4577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6D45D-3C93-4617-BC74-6C1B38BB116D}">
      <dsp:nvSpPr>
        <dsp:cNvPr id="0" name=""/>
        <dsp:cNvSpPr/>
      </dsp:nvSpPr>
      <dsp:spPr>
        <a:xfrm>
          <a:off x="138468" y="2964994"/>
          <a:ext cx="251761" cy="25176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787CC1-73AE-470A-AF36-0C9ECD156E56}">
      <dsp:nvSpPr>
        <dsp:cNvPr id="0" name=""/>
        <dsp:cNvSpPr/>
      </dsp:nvSpPr>
      <dsp:spPr>
        <a:xfrm>
          <a:off x="528699" y="2862001"/>
          <a:ext cx="4638386" cy="457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445" tIns="48445" rIns="48445" bIns="48445" numCol="1" spcCol="1270" anchor="ctr" anchorCtr="0">
          <a:noAutofit/>
        </a:bodyPr>
        <a:lstStyle/>
        <a:p>
          <a:pPr marL="0" lvl="0" indent="0" algn="l" defTabSz="844550">
            <a:lnSpc>
              <a:spcPct val="100000"/>
            </a:lnSpc>
            <a:spcBef>
              <a:spcPct val="0"/>
            </a:spcBef>
            <a:spcAft>
              <a:spcPct val="35000"/>
            </a:spcAft>
            <a:buNone/>
          </a:pPr>
          <a:r>
            <a:rPr lang="en-US" sz="1900" b="1" kern="1200"/>
            <a:t>Appendix</a:t>
          </a:r>
          <a:endParaRPr lang="en-US" sz="1900" kern="1200"/>
        </a:p>
      </dsp:txBody>
      <dsp:txXfrm>
        <a:off x="528699" y="2862001"/>
        <a:ext cx="4638386" cy="457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7D542-8E7F-4719-AF91-53B669ACEB36}">
      <dsp:nvSpPr>
        <dsp:cNvPr id="0" name=""/>
        <dsp:cNvSpPr/>
      </dsp:nvSpPr>
      <dsp:spPr>
        <a:xfrm>
          <a:off x="683" y="945652"/>
          <a:ext cx="593578" cy="59357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07B856-B16F-4D4A-BCD4-513339180378}">
      <dsp:nvSpPr>
        <dsp:cNvPr id="0" name=""/>
        <dsp:cNvSpPr/>
      </dsp:nvSpPr>
      <dsp:spPr>
        <a:xfrm>
          <a:off x="125335" y="1070304"/>
          <a:ext cx="344275" cy="344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28EBFF-839D-4968-8750-BEBE5AB85F84}">
      <dsp:nvSpPr>
        <dsp:cNvPr id="0" name=""/>
        <dsp:cNvSpPr/>
      </dsp:nvSpPr>
      <dsp:spPr>
        <a:xfrm>
          <a:off x="721457" y="945652"/>
          <a:ext cx="1399148" cy="59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API used: </a:t>
          </a:r>
          <a:r>
            <a:rPr lang="en-US" sz="1100" u="sng" kern="1200"/>
            <a:t>"https://api.spacexdata.com/v4/launches/past</a:t>
          </a:r>
          <a:endParaRPr lang="en-US" sz="1100" kern="1200"/>
        </a:p>
      </dsp:txBody>
      <dsp:txXfrm>
        <a:off x="721457" y="945652"/>
        <a:ext cx="1399148" cy="593578"/>
      </dsp:txXfrm>
    </dsp:sp>
    <dsp:sp modelId="{7ABF65FE-EB4F-49A5-8771-DB1CE91FE037}">
      <dsp:nvSpPr>
        <dsp:cNvPr id="0" name=""/>
        <dsp:cNvSpPr/>
      </dsp:nvSpPr>
      <dsp:spPr>
        <a:xfrm>
          <a:off x="2364396" y="945652"/>
          <a:ext cx="593578" cy="59357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47CA73-EC4F-4BD9-A10A-948799E34414}">
      <dsp:nvSpPr>
        <dsp:cNvPr id="0" name=""/>
        <dsp:cNvSpPr/>
      </dsp:nvSpPr>
      <dsp:spPr>
        <a:xfrm>
          <a:off x="2489047" y="1070304"/>
          <a:ext cx="344275" cy="3442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950BF5-1334-4A5D-8AF9-741F605F7DEE}">
      <dsp:nvSpPr>
        <dsp:cNvPr id="0" name=""/>
        <dsp:cNvSpPr/>
      </dsp:nvSpPr>
      <dsp:spPr>
        <a:xfrm>
          <a:off x="3085170" y="945652"/>
          <a:ext cx="1399148" cy="59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API included a lot of information about SpaceX launches, requesting and parsing the SpaceX launch data, filtering the data to only include Falcon9 launches and eliminating Falcon1 yielded results.</a:t>
          </a:r>
        </a:p>
      </dsp:txBody>
      <dsp:txXfrm>
        <a:off x="3085170" y="945652"/>
        <a:ext cx="1399148" cy="593578"/>
      </dsp:txXfrm>
    </dsp:sp>
    <dsp:sp modelId="{827243F4-C84E-411D-8FD7-C4A0B28484E1}">
      <dsp:nvSpPr>
        <dsp:cNvPr id="0" name=""/>
        <dsp:cNvSpPr/>
      </dsp:nvSpPr>
      <dsp:spPr>
        <a:xfrm>
          <a:off x="4728109" y="945652"/>
          <a:ext cx="593578" cy="593578"/>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D2A18-7C1A-41D2-9A4A-E7861D6FFAAB}">
      <dsp:nvSpPr>
        <dsp:cNvPr id="0" name=""/>
        <dsp:cNvSpPr/>
      </dsp:nvSpPr>
      <dsp:spPr>
        <a:xfrm>
          <a:off x="4852760" y="1070304"/>
          <a:ext cx="344275" cy="344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E2BD33-22C3-4A01-A2CF-D58C88DBDBBD}">
      <dsp:nvSpPr>
        <dsp:cNvPr id="0" name=""/>
        <dsp:cNvSpPr/>
      </dsp:nvSpPr>
      <dsp:spPr>
        <a:xfrm>
          <a:off x="5448882" y="945652"/>
          <a:ext cx="1399148" cy="59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results included 90 Rows, 17 columns to include Flight Number, Date, Booster Version, etc.</a:t>
          </a:r>
        </a:p>
      </dsp:txBody>
      <dsp:txXfrm>
        <a:off x="5448882" y="945652"/>
        <a:ext cx="1399148" cy="5935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28541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3983939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927300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825245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474737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794573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2168837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560563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3293460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57232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784119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780378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448110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501614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4222215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820155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757776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2310853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826743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9938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46467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794257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3277747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4209872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93749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54328179"/>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3FE692-1C31-0B49-A404-CF02F90D7F10}" type="datetimeFigureOut">
              <a:rPr lang="en-US" smtClean="0"/>
              <a:t>4/10/22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88558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DC48ED7C-D9A5-4EA8-B309-6E368BFA8F2B}" type="datetimeFigureOut">
              <a:rPr lang="en-US" smtClean="0"/>
              <a:t>4/10/22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246901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4/10/22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90181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48ED7C-D9A5-4EA8-B309-6E368BFA8F2B}" type="datetimeFigureOut">
              <a:rPr lang="en-US" smtClean="0"/>
              <a:t>4/10/22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4893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48ED7C-D9A5-4EA8-B309-6E368BFA8F2B}" type="datetimeFigureOut">
              <a:rPr lang="en-US" smtClean="0"/>
              <a:t>4/10/22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118851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E5C39-FE1E-4048-9E78-68F07A4195FB}" type="datetimeFigureOut">
              <a:rPr lang="en-US" smtClean="0"/>
              <a:t>4/10/22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90535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E5C39-FE1E-4048-9E78-68F07A4195FB}" type="datetimeFigureOut">
              <a:rPr lang="en-US" smtClean="0"/>
              <a:t>4/10/22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866208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C48ED7C-D9A5-4EA8-B309-6E368BFA8F2B}" type="datetimeFigureOut">
              <a:rPr lang="en-US" smtClean="0"/>
              <a:t>4/10/22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923215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4/10/22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137030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887405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177504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C48ED7C-D9A5-4EA8-B309-6E368BFA8F2B}" type="datetimeFigureOut">
              <a:rPr lang="en-US" smtClean="0"/>
              <a:t>4/10/22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585631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48ED7C-D9A5-4EA8-B309-6E368BFA8F2B}" type="datetimeFigureOut">
              <a:rPr lang="en-US" smtClean="0"/>
              <a:t>4/10/22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8934272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4/10/22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67437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4/10/22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942122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8ED7C-D9A5-4EA8-B309-6E368BFA8F2B}" type="datetimeFigureOut">
              <a:rPr lang="en-US" smtClean="0"/>
              <a:t>4/10/22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08540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48ED7C-D9A5-4EA8-B309-6E368BFA8F2B}" type="datetimeFigureOut">
              <a:rPr lang="en-US" smtClean="0"/>
              <a:t>4/10/22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475587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1377514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191618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02281303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5.pn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image" Target="../media/image4.png"/><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image" Target="../media/image3.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904" r:id="rId14"/>
    <p:sldLayoutId id="214748390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589261843"/>
      </p:ext>
    </p:extLst>
  </p:cSld>
  <p:clrMap bg1="dk1" tx1="lt1" bg2="dk2" tx2="lt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5"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3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4.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34.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4.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4.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4.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4.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4.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4.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4.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4.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4.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3.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2" Type="http://schemas.openxmlformats.org/officeDocument/2006/relationships/hyperlink" Target="https://en.wikipedia.org/wiki/List_of_Falcon/_9/_and_Falcon_Heavy_launches" TargetMode="Externa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9545782" y="4605554"/>
            <a:ext cx="2826328" cy="707886"/>
          </a:xfrm>
          <a:prstGeom prst="rect">
            <a:avLst/>
          </a:prstGeom>
          <a:noFill/>
        </p:spPr>
        <p:txBody>
          <a:bodyPr wrap="square" lIns="91440" tIns="45720" rIns="91440" bIns="45720" rtlCol="0" anchor="t">
            <a:spAutoFit/>
          </a:bodyPr>
          <a:lstStyle/>
          <a:p>
            <a:r>
              <a:rPr lang="en-US" sz="2000" dirty="0" err="1">
                <a:ln w="15875">
                  <a:noFill/>
                </a:ln>
                <a:latin typeface="Abadi"/>
                <a:ea typeface="SF Pro" pitchFamily="2" charset="0"/>
                <a:cs typeface="SF Pro" pitchFamily="2" charset="0"/>
              </a:rPr>
              <a:t>Obiamaka</a:t>
            </a:r>
            <a:r>
              <a:rPr lang="en-US" sz="2000" dirty="0">
                <a:ln w="15875">
                  <a:noFill/>
                </a:ln>
                <a:latin typeface="Abadi"/>
                <a:ea typeface="SF Pro" pitchFamily="2" charset="0"/>
                <a:cs typeface="SF Pro" pitchFamily="2" charset="0"/>
              </a:rPr>
              <a:t> </a:t>
            </a:r>
            <a:r>
              <a:rPr lang="en-US" sz="2000" dirty="0" err="1">
                <a:ln w="15875">
                  <a:noFill/>
                </a:ln>
                <a:latin typeface="Abadi"/>
                <a:ea typeface="SF Pro" pitchFamily="2" charset="0"/>
                <a:cs typeface="SF Pro" pitchFamily="2" charset="0"/>
              </a:rPr>
              <a:t>Ugwumba</a:t>
            </a:r>
            <a:endParaRPr lang="en-US" sz="2000" dirty="0">
              <a:ln w="15875">
                <a:noFill/>
              </a:ln>
              <a:latin typeface="Abadi"/>
              <a:ea typeface="SF Pro" pitchFamily="2" charset="0"/>
              <a:cs typeface="SF Pro" pitchFamily="2" charset="0"/>
            </a:endParaRPr>
          </a:p>
          <a:p>
            <a:r>
              <a:rPr lang="en-US" sz="2000" dirty="0">
                <a:ln w="15875">
                  <a:noFill/>
                </a:ln>
                <a:latin typeface="Abadi" panose="020B0604020104020204" pitchFamily="34" charset="0"/>
                <a:ea typeface="SF Pro" pitchFamily="2" charset="0"/>
                <a:cs typeface="SF Pro" pitchFamily="2" charset="0"/>
              </a:rPr>
              <a:t>April 9,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249560" y="316610"/>
            <a:ext cx="2798439" cy="1326325"/>
          </a:xfrm>
          <a:prstGeom prst="rect">
            <a:avLst/>
          </a:prstGeom>
        </p:spPr>
      </p:pic>
      <p:sp>
        <p:nvSpPr>
          <p:cNvPr id="4" name="TextBox 3">
            <a:extLst>
              <a:ext uri="{FF2B5EF4-FFF2-40B4-BE49-F238E27FC236}">
                <a16:creationId xmlns:a16="http://schemas.microsoft.com/office/drawing/2014/main" id="{4B14C3CD-34A1-2346-AE50-30C8CD784931}"/>
              </a:ext>
            </a:extLst>
          </p:cNvPr>
          <p:cNvSpPr txBox="1"/>
          <p:nvPr/>
        </p:nvSpPr>
        <p:spPr>
          <a:xfrm>
            <a:off x="138546" y="4267000"/>
            <a:ext cx="9130145" cy="1384995"/>
          </a:xfrm>
          <a:prstGeom prst="rect">
            <a:avLst/>
          </a:prstGeom>
          <a:solidFill>
            <a:schemeClr val="bg1">
              <a:lumMod val="95000"/>
            </a:schemeClr>
          </a:solidFill>
        </p:spPr>
        <p:txBody>
          <a:bodyPr wrap="square" rtlCol="0">
            <a:spAutoFit/>
          </a:bodyPr>
          <a:lstStyle/>
          <a:p>
            <a:endParaRPr lang="en-US" sz="2400" b="1" dirty="0">
              <a:solidFill>
                <a:schemeClr val="bg1"/>
              </a:solidFill>
            </a:endParaRPr>
          </a:p>
          <a:p>
            <a:pPr algn="ctr"/>
            <a:r>
              <a:rPr lang="en-US" sz="2800" b="1" dirty="0">
                <a:solidFill>
                  <a:schemeClr val="accent2">
                    <a:lumMod val="75000"/>
                  </a:schemeClr>
                </a:solidFill>
              </a:rPr>
              <a:t>Data Science Capstone Project: </a:t>
            </a:r>
          </a:p>
          <a:p>
            <a:pPr algn="ctr"/>
            <a:r>
              <a:rPr lang="en-US" sz="2800" b="1" dirty="0">
                <a:solidFill>
                  <a:schemeClr val="accent2">
                    <a:lumMod val="75000"/>
                  </a:schemeClr>
                </a:solidFill>
              </a:rPr>
              <a:t>SpaceX Falcon 9 First Stage Landing Predicti</a:t>
            </a:r>
            <a:r>
              <a:rPr lang="en-US" sz="3200" b="1" dirty="0">
                <a:solidFill>
                  <a:schemeClr val="accent2">
                    <a:lumMod val="75000"/>
                  </a:schemeClr>
                </a:solidFill>
              </a:rPr>
              <a:t>on</a:t>
            </a:r>
          </a:p>
        </p:txBody>
      </p:sp>
      <p:sp>
        <p:nvSpPr>
          <p:cNvPr id="5" name="TextBox 4">
            <a:extLst>
              <a:ext uri="{FF2B5EF4-FFF2-40B4-BE49-F238E27FC236}">
                <a16:creationId xmlns:a16="http://schemas.microsoft.com/office/drawing/2014/main" id="{83912BA8-AE69-8D49-9CD6-AB436CF89F73}"/>
              </a:ext>
            </a:extLst>
          </p:cNvPr>
          <p:cNvSpPr txBox="1"/>
          <p:nvPr/>
        </p:nvSpPr>
        <p:spPr>
          <a:xfrm>
            <a:off x="138546" y="6491079"/>
            <a:ext cx="7578258" cy="307777"/>
          </a:xfrm>
          <a:prstGeom prst="rect">
            <a:avLst/>
          </a:prstGeom>
          <a:noFill/>
        </p:spPr>
        <p:txBody>
          <a:bodyPr wrap="square" rtlCol="0">
            <a:spAutoFit/>
          </a:bodyPr>
          <a:lstStyle/>
          <a:p>
            <a:r>
              <a:rPr lang="en-US" sz="1400" b="1" dirty="0"/>
              <a:t>Background Image: https://</a:t>
            </a:r>
            <a:r>
              <a:rPr lang="en-US" sz="1400" b="1" dirty="0" err="1"/>
              <a:t>www.capstoneaxis.com</a:t>
            </a:r>
            <a:r>
              <a:rPr lang="en-US" sz="1400" b="1" dirty="0"/>
              <a:t>/success-and-failures-of-space-x/</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70063"/>
            <a:ext cx="8975725" cy="4351337"/>
          </a:xfrm>
          <a:prstGeom prst="rect">
            <a:avLst/>
          </a:prstGeom>
        </p:spPr>
        <p:txBody>
          <a:bodyPr/>
          <a:lstStyle/>
          <a:p>
            <a:r>
              <a:rPr lang="en-US" sz="2400" dirty="0">
                <a:solidFill>
                  <a:schemeClr val="accent3">
                    <a:lumMod val="25000"/>
                  </a:schemeClr>
                </a:solidFill>
                <a:latin typeface="Abadi" panose="020B0604020104020204" pitchFamily="34" charset="0"/>
              </a:rPr>
              <a:t>During this process we want to find some patterns in the data using EDA.</a:t>
            </a:r>
          </a:p>
          <a:p>
            <a:r>
              <a:rPr lang="en-US" sz="2400" dirty="0">
                <a:solidFill>
                  <a:schemeClr val="tx2">
                    <a:lumMod val="10000"/>
                  </a:schemeClr>
                </a:solidFill>
                <a:latin typeface="Abadi" panose="020B0604020104020204" pitchFamily="34" charset="0"/>
              </a:rPr>
              <a:t>There have been several cases where the booster did not land successfully. Sometimes a landing was attempted but failed due to an accident.</a:t>
            </a:r>
          </a:p>
          <a:p>
            <a:r>
              <a:rPr lang="en-US" sz="2400" dirty="0">
                <a:solidFill>
                  <a:schemeClr val="accent3">
                    <a:lumMod val="25000"/>
                  </a:schemeClr>
                </a:solidFill>
                <a:latin typeface="Abadi" panose="020B0604020104020204" pitchFamily="34" charset="0"/>
              </a:rPr>
              <a:t>Thus, after loading the dataset, </a:t>
            </a:r>
            <a:r>
              <a:rPr lang="en-US" sz="2400" dirty="0">
                <a:solidFill>
                  <a:srgbClr val="000000"/>
                </a:solidFill>
                <a:latin typeface="Abadi" panose="020B0604020104020204" pitchFamily="34" charset="0"/>
              </a:rPr>
              <a:t>calculate the percentage of the missing values, then we calculate the number of launches at each site.</a:t>
            </a:r>
          </a:p>
          <a:p>
            <a:pPr marL="0" indent="0">
              <a:buNone/>
            </a:pPr>
            <a:endParaRPr lang="en-US" sz="2400" dirty="0">
              <a:solidFill>
                <a:srgbClr val="000000"/>
              </a:solidFill>
              <a:latin typeface="ibm-plex-sans"/>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365757" y="454475"/>
            <a:ext cx="10515600" cy="549049"/>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lumMod val="95000"/>
                  </a:schemeClr>
                </a:solidFill>
                <a:latin typeface="Abadi"/>
              </a:rPr>
              <a:t>Data Wrangling</a:t>
            </a:r>
          </a:p>
        </p:txBody>
      </p:sp>
      <p:pic>
        <p:nvPicPr>
          <p:cNvPr id="3" name="Picture 2" descr="Text&#10;&#10;Description automatically generated with medium confidence">
            <a:extLst>
              <a:ext uri="{FF2B5EF4-FFF2-40B4-BE49-F238E27FC236}">
                <a16:creationId xmlns:a16="http://schemas.microsoft.com/office/drawing/2014/main" id="{83236133-7D80-D345-B8DA-A296F368AB9E}"/>
              </a:ext>
            </a:extLst>
          </p:cNvPr>
          <p:cNvPicPr>
            <a:picLocks noChangeAspect="1"/>
          </p:cNvPicPr>
          <p:nvPr/>
        </p:nvPicPr>
        <p:blipFill>
          <a:blip r:embed="rId3"/>
          <a:stretch>
            <a:fillRect/>
          </a:stretch>
        </p:blipFill>
        <p:spPr>
          <a:xfrm>
            <a:off x="7328514" y="5374825"/>
            <a:ext cx="3644900" cy="10287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47813"/>
            <a:ext cx="8975725" cy="4351337"/>
          </a:xfrm>
          <a:prstGeom prst="rect">
            <a:avLst/>
          </a:prstGeom>
        </p:spPr>
        <p:txBody>
          <a:bodyPr/>
          <a:lstStyle/>
          <a:p>
            <a:r>
              <a:rPr lang="en-US" sz="2400" dirty="0">
                <a:solidFill>
                  <a:schemeClr val="accent3">
                    <a:lumMod val="25000"/>
                  </a:schemeClr>
                </a:solidFill>
                <a:latin typeface="Abadi" panose="020B0604020104020204" pitchFamily="34" charset="0"/>
              </a:rPr>
              <a:t>Next, we calculate the number and occurrences of each orbit because each launch aims to a dedicated orbit such as: LEO, GTO, SSO, etc.</a:t>
            </a:r>
          </a:p>
          <a:p>
            <a:pPr marL="0" indent="0">
              <a:buNone/>
            </a:pPr>
            <a:endParaRPr lang="en-US" sz="2400" dirty="0">
              <a:solidFill>
                <a:srgbClr val="000000"/>
              </a:solidFill>
              <a:latin typeface="ibm-plex-sans"/>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795247" y="436829"/>
            <a:ext cx="10515600" cy="549049"/>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lumMod val="95000"/>
                  </a:schemeClr>
                </a:solidFill>
                <a:latin typeface="Abadi"/>
              </a:rPr>
              <a:t>Data Wrangling</a:t>
            </a:r>
          </a:p>
        </p:txBody>
      </p:sp>
      <p:pic>
        <p:nvPicPr>
          <p:cNvPr id="6" name="Picture 5" descr="Table&#10;&#10;Description automatically generated with medium confidence">
            <a:extLst>
              <a:ext uri="{FF2B5EF4-FFF2-40B4-BE49-F238E27FC236}">
                <a16:creationId xmlns:a16="http://schemas.microsoft.com/office/drawing/2014/main" id="{0C47F8FF-A550-474C-AAA8-537A2842E91D}"/>
              </a:ext>
            </a:extLst>
          </p:cNvPr>
          <p:cNvPicPr>
            <a:picLocks noChangeAspect="1"/>
          </p:cNvPicPr>
          <p:nvPr/>
        </p:nvPicPr>
        <p:blipFill>
          <a:blip r:embed="rId3"/>
          <a:stretch>
            <a:fillRect/>
          </a:stretch>
        </p:blipFill>
        <p:spPr>
          <a:xfrm>
            <a:off x="6806190" y="2877272"/>
            <a:ext cx="3327400" cy="3022600"/>
          </a:xfrm>
          <a:prstGeom prst="rect">
            <a:avLst/>
          </a:prstGeom>
        </p:spPr>
      </p:pic>
    </p:spTree>
    <p:extLst>
      <p:ext uri="{BB962C8B-B14F-4D97-AF65-F5344CB8AC3E}">
        <p14:creationId xmlns:p14="http://schemas.microsoft.com/office/powerpoint/2010/main" val="1421752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658938"/>
            <a:ext cx="6586538" cy="4351337"/>
          </a:xfrm>
          <a:prstGeom prst="rect">
            <a:avLst/>
          </a:prstGeom>
        </p:spPr>
        <p:txBody>
          <a:bodyPr>
            <a:normAutofit/>
          </a:bodyPr>
          <a:lstStyle/>
          <a:p>
            <a:r>
              <a:rPr lang="en-US" sz="1800" dirty="0">
                <a:solidFill>
                  <a:schemeClr val="tx2">
                    <a:lumMod val="10000"/>
                  </a:schemeClr>
                </a:solidFill>
                <a:latin typeface="Abadi" panose="020B0604020104020204" pitchFamily="34" charset="0"/>
              </a:rPr>
              <a:t>Next, we calculate the number and occurrence of mission outcome per orbit type.</a:t>
            </a:r>
          </a:p>
          <a:p>
            <a:pPr marL="0" indent="0">
              <a:buNone/>
            </a:pPr>
            <a:r>
              <a:rPr lang="en-US" sz="1800" dirty="0">
                <a:solidFill>
                  <a:schemeClr val="tx2">
                    <a:lumMod val="10000"/>
                  </a:schemeClr>
                </a:solidFill>
                <a:latin typeface="Abadi" panose="020B0604020104020204" pitchFamily="34" charset="0"/>
              </a:rPr>
              <a:t>        - The results are as follows: </a:t>
            </a:r>
          </a:p>
          <a:p>
            <a:pPr marL="0" indent="0">
              <a:buNone/>
            </a:pPr>
            <a:r>
              <a:rPr lang="en-US" sz="1800" dirty="0">
                <a:solidFill>
                  <a:schemeClr val="tx2">
                    <a:lumMod val="10000"/>
                  </a:schemeClr>
                </a:solidFill>
                <a:latin typeface="Abadi" panose="020B0604020104020204" pitchFamily="34" charset="0"/>
              </a:rPr>
              <a:t>           a. True Ocean means the mission outcome was</a:t>
            </a:r>
          </a:p>
          <a:p>
            <a:pPr marL="0" indent="0">
              <a:buNone/>
            </a:pPr>
            <a:r>
              <a:rPr lang="en-US" sz="1800" dirty="0">
                <a:solidFill>
                  <a:schemeClr val="tx2">
                    <a:lumMod val="10000"/>
                  </a:schemeClr>
                </a:solidFill>
                <a:latin typeface="Abadi" panose="020B0604020104020204" pitchFamily="34" charset="0"/>
              </a:rPr>
              <a:t>               successfully landed in the ocean.</a:t>
            </a:r>
          </a:p>
          <a:p>
            <a:pPr marL="0" indent="0">
              <a:buNone/>
            </a:pPr>
            <a:r>
              <a:rPr lang="en-US" sz="1800" dirty="0">
                <a:solidFill>
                  <a:schemeClr val="tx2">
                    <a:lumMod val="10000"/>
                  </a:schemeClr>
                </a:solidFill>
                <a:latin typeface="Abadi" panose="020B0604020104020204" pitchFamily="34" charset="0"/>
              </a:rPr>
              <a:t>           b. False Ocean means the mission outcome was</a:t>
            </a:r>
          </a:p>
          <a:p>
            <a:pPr marL="0" indent="0">
              <a:buNone/>
            </a:pPr>
            <a:r>
              <a:rPr lang="en-US" sz="1800" dirty="0">
                <a:solidFill>
                  <a:schemeClr val="tx2">
                    <a:lumMod val="10000"/>
                  </a:schemeClr>
                </a:solidFill>
                <a:latin typeface="Abadi" panose="020B0604020104020204" pitchFamily="34" charset="0"/>
              </a:rPr>
              <a:t>             unsuccessfully landed in the ocean.</a:t>
            </a:r>
          </a:p>
          <a:p>
            <a:pPr marL="0" indent="0">
              <a:buNone/>
            </a:pPr>
            <a:r>
              <a:rPr lang="en-US" sz="1800" dirty="0">
                <a:solidFill>
                  <a:schemeClr val="tx2">
                    <a:lumMod val="10000"/>
                  </a:schemeClr>
                </a:solidFill>
                <a:latin typeface="Abadi" panose="020B0604020104020204" pitchFamily="34" charset="0"/>
              </a:rPr>
              <a:t>           c. True RTLS means the mission outcome was</a:t>
            </a:r>
          </a:p>
          <a:p>
            <a:pPr marL="0" indent="0">
              <a:buNone/>
            </a:pPr>
            <a:r>
              <a:rPr lang="en-US" sz="1800" dirty="0">
                <a:solidFill>
                  <a:schemeClr val="tx2">
                    <a:lumMod val="10000"/>
                  </a:schemeClr>
                </a:solidFill>
                <a:latin typeface="Abadi" panose="020B0604020104020204" pitchFamily="34" charset="0"/>
              </a:rPr>
              <a:t>             successfully landed to a ground pad.</a:t>
            </a:r>
          </a:p>
          <a:p>
            <a:endParaRPr lang="en-US" sz="1400" dirty="0">
              <a:solidFill>
                <a:srgbClr val="000000"/>
              </a:solidFill>
              <a:latin typeface="Abadi" panose="020B0604020104020204" pitchFamily="34" charset="0"/>
            </a:endParaRPr>
          </a:p>
          <a:p>
            <a:endParaRPr lang="en-US" sz="1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328738" y="0"/>
            <a:ext cx="10515600" cy="1233055"/>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Wrangling</a:t>
            </a:r>
          </a:p>
        </p:txBody>
      </p:sp>
      <p:sp>
        <p:nvSpPr>
          <p:cNvPr id="2" name="TextBox 1">
            <a:extLst>
              <a:ext uri="{FF2B5EF4-FFF2-40B4-BE49-F238E27FC236}">
                <a16:creationId xmlns:a16="http://schemas.microsoft.com/office/drawing/2014/main" id="{8C6CF484-874F-7D45-B7D9-53379FBC2D1D}"/>
              </a:ext>
            </a:extLst>
          </p:cNvPr>
          <p:cNvSpPr txBox="1"/>
          <p:nvPr/>
        </p:nvSpPr>
        <p:spPr>
          <a:xfrm>
            <a:off x="7381672" y="2404982"/>
            <a:ext cx="4572263" cy="2862322"/>
          </a:xfrm>
          <a:prstGeom prst="rect">
            <a:avLst/>
          </a:prstGeom>
          <a:noFill/>
        </p:spPr>
        <p:txBody>
          <a:bodyPr wrap="square" rtlCol="0">
            <a:spAutoFit/>
          </a:bodyPr>
          <a:lstStyle/>
          <a:p>
            <a:r>
              <a:rPr lang="en-US" dirty="0">
                <a:latin typeface="Abadi" panose="020B0604020104020204" pitchFamily="34" charset="0"/>
              </a:rPr>
              <a:t> </a:t>
            </a:r>
            <a:r>
              <a:rPr lang="en-US" dirty="0">
                <a:solidFill>
                  <a:schemeClr val="tx2">
                    <a:lumMod val="10000"/>
                  </a:schemeClr>
                </a:solidFill>
                <a:latin typeface="Abadi" panose="020B0604020104020204" pitchFamily="34" charset="0"/>
              </a:rPr>
              <a:t>d. False RTLS means the mission outcome</a:t>
            </a:r>
          </a:p>
          <a:p>
            <a:r>
              <a:rPr lang="en-US" dirty="0">
                <a:solidFill>
                  <a:schemeClr val="tx2">
                    <a:lumMod val="10000"/>
                  </a:schemeClr>
                </a:solidFill>
                <a:latin typeface="Abadi" panose="020B0604020104020204" pitchFamily="34" charset="0"/>
              </a:rPr>
              <a:t>     was unsuccessfully landed to a ground</a:t>
            </a:r>
          </a:p>
          <a:p>
            <a:r>
              <a:rPr lang="en-US" dirty="0">
                <a:solidFill>
                  <a:schemeClr val="tx2">
                    <a:lumMod val="10000"/>
                  </a:schemeClr>
                </a:solidFill>
                <a:latin typeface="Abadi" panose="020B0604020104020204" pitchFamily="34" charset="0"/>
              </a:rPr>
              <a:t>     pad.</a:t>
            </a:r>
          </a:p>
          <a:p>
            <a:r>
              <a:rPr lang="en-US" dirty="0">
                <a:solidFill>
                  <a:schemeClr val="tx2">
                    <a:lumMod val="10000"/>
                  </a:schemeClr>
                </a:solidFill>
                <a:latin typeface="Abadi" panose="020B0604020104020204" pitchFamily="34" charset="0"/>
              </a:rPr>
              <a:t> e. True ASDS means the mission outcome</a:t>
            </a:r>
          </a:p>
          <a:p>
            <a:r>
              <a:rPr lang="en-US" dirty="0">
                <a:solidFill>
                  <a:schemeClr val="tx2">
                    <a:lumMod val="10000"/>
                  </a:schemeClr>
                </a:solidFill>
                <a:latin typeface="Abadi" panose="020B0604020104020204" pitchFamily="34" charset="0"/>
              </a:rPr>
              <a:t>     was successfully landed to a drone ship.</a:t>
            </a:r>
          </a:p>
          <a:p>
            <a:r>
              <a:rPr lang="en-US" dirty="0">
                <a:solidFill>
                  <a:schemeClr val="tx2">
                    <a:lumMod val="10000"/>
                  </a:schemeClr>
                </a:solidFill>
                <a:latin typeface="Abadi" panose="020B0604020104020204" pitchFamily="34" charset="0"/>
              </a:rPr>
              <a:t> f. False ASDS means the mission outcome</a:t>
            </a:r>
          </a:p>
          <a:p>
            <a:r>
              <a:rPr lang="en-US" dirty="0">
                <a:solidFill>
                  <a:schemeClr val="tx2">
                    <a:lumMod val="10000"/>
                  </a:schemeClr>
                </a:solidFill>
                <a:latin typeface="Abadi" panose="020B0604020104020204" pitchFamily="34" charset="0"/>
              </a:rPr>
              <a:t>   was unsuccessfully landed to a drone</a:t>
            </a:r>
          </a:p>
          <a:p>
            <a:r>
              <a:rPr lang="en-US" dirty="0">
                <a:solidFill>
                  <a:schemeClr val="tx2">
                    <a:lumMod val="10000"/>
                  </a:schemeClr>
                </a:solidFill>
                <a:latin typeface="Abadi" panose="020B0604020104020204" pitchFamily="34" charset="0"/>
              </a:rPr>
              <a:t>   ship. </a:t>
            </a:r>
          </a:p>
          <a:p>
            <a:r>
              <a:rPr lang="en-US" dirty="0">
                <a:solidFill>
                  <a:schemeClr val="tx2">
                    <a:lumMod val="10000"/>
                  </a:schemeClr>
                </a:solidFill>
                <a:latin typeface="Abadi" panose="020B0604020104020204" pitchFamily="34" charset="0"/>
              </a:rPr>
              <a:t> g. None ASDS and None None represent a</a:t>
            </a:r>
          </a:p>
          <a:p>
            <a:r>
              <a:rPr lang="en-US" dirty="0">
                <a:solidFill>
                  <a:schemeClr val="tx2">
                    <a:lumMod val="10000"/>
                  </a:schemeClr>
                </a:solidFill>
                <a:latin typeface="Abadi" panose="020B0604020104020204" pitchFamily="34" charset="0"/>
              </a:rPr>
              <a:t>     failure to land.</a:t>
            </a:r>
            <a:endParaRPr lang="en-US" dirty="0">
              <a:solidFill>
                <a:schemeClr val="tx2">
                  <a:lumMod val="10000"/>
                </a:schemeClr>
              </a:solidFill>
            </a:endParaRPr>
          </a:p>
        </p:txBody>
      </p:sp>
    </p:spTree>
    <p:extLst>
      <p:ext uri="{BB962C8B-B14F-4D97-AF65-F5344CB8AC3E}">
        <p14:creationId xmlns:p14="http://schemas.microsoft.com/office/powerpoint/2010/main" val="2469944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6586538" cy="4351338"/>
          </a:xfrm>
          <a:prstGeom prst="rect">
            <a:avLst/>
          </a:prstGeom>
        </p:spPr>
        <p:txBody>
          <a:bodyPr>
            <a:normAutofit fontScale="62500" lnSpcReduction="20000"/>
          </a:bodyPr>
          <a:lstStyle/>
          <a:p>
            <a:r>
              <a:rPr lang="en-US" sz="2500" dirty="0">
                <a:solidFill>
                  <a:schemeClr val="tx2">
                    <a:lumMod val="10000"/>
                  </a:schemeClr>
                </a:solidFill>
                <a:latin typeface="Abadi" panose="020B0604020104020204" pitchFamily="34" charset="0"/>
              </a:rPr>
              <a:t>Next, we calculate the number and occurrence of mission outcome per orbit type.</a:t>
            </a:r>
          </a:p>
          <a:p>
            <a:pPr marL="0" indent="0">
              <a:buNone/>
            </a:pPr>
            <a:r>
              <a:rPr lang="en-US" sz="2500" dirty="0">
                <a:solidFill>
                  <a:schemeClr val="tx2">
                    <a:lumMod val="10000"/>
                  </a:schemeClr>
                </a:solidFill>
                <a:latin typeface="Abadi" panose="020B0604020104020204" pitchFamily="34" charset="0"/>
              </a:rPr>
              <a:t>        - The results are as follows: </a:t>
            </a:r>
          </a:p>
          <a:p>
            <a:pPr marL="0" indent="0">
              <a:buNone/>
            </a:pPr>
            <a:r>
              <a:rPr lang="en-US" sz="2500" dirty="0">
                <a:solidFill>
                  <a:schemeClr val="tx2">
                    <a:lumMod val="10000"/>
                  </a:schemeClr>
                </a:solidFill>
                <a:latin typeface="Abadi" panose="020B0604020104020204" pitchFamily="34" charset="0"/>
              </a:rPr>
              <a:t>           * There are 7 False RTLS meaning that the mission</a:t>
            </a:r>
          </a:p>
          <a:p>
            <a:pPr marL="0" indent="0">
              <a:buNone/>
            </a:pPr>
            <a:r>
              <a:rPr lang="en-US" sz="2500" dirty="0">
                <a:solidFill>
                  <a:schemeClr val="tx2">
                    <a:lumMod val="10000"/>
                  </a:schemeClr>
                </a:solidFill>
                <a:latin typeface="Abadi" panose="020B0604020104020204" pitchFamily="34" charset="0"/>
              </a:rPr>
              <a:t>              was unsuccessful in landing on the ground pad</a:t>
            </a:r>
          </a:p>
          <a:p>
            <a:pPr marL="0" indent="0">
              <a:buNone/>
            </a:pPr>
            <a:r>
              <a:rPr lang="en-US" sz="2500" dirty="0">
                <a:solidFill>
                  <a:schemeClr val="tx2">
                    <a:lumMod val="10000"/>
                  </a:schemeClr>
                </a:solidFill>
                <a:latin typeface="Abadi" panose="020B0604020104020204" pitchFamily="34" charset="0"/>
              </a:rPr>
              <a:t>           * 0 True ASDS implies that there were none that </a:t>
            </a:r>
          </a:p>
          <a:p>
            <a:pPr marL="0" indent="0">
              <a:buNone/>
            </a:pPr>
            <a:r>
              <a:rPr lang="en-US" sz="2500" dirty="0">
                <a:solidFill>
                  <a:schemeClr val="tx2">
                    <a:lumMod val="10000"/>
                  </a:schemeClr>
                </a:solidFill>
                <a:latin typeface="Abadi" panose="020B0604020104020204" pitchFamily="34" charset="0"/>
              </a:rPr>
              <a:t>             landed on a drone ship.</a:t>
            </a:r>
          </a:p>
          <a:p>
            <a:pPr marL="0" indent="0">
              <a:buNone/>
            </a:pPr>
            <a:r>
              <a:rPr lang="en-US" sz="2500" dirty="0">
                <a:solidFill>
                  <a:schemeClr val="tx2">
                    <a:lumMod val="10000"/>
                  </a:schemeClr>
                </a:solidFill>
                <a:latin typeface="Abadi" panose="020B0604020104020204" pitchFamily="34" charset="0"/>
              </a:rPr>
              <a:t>           * 3 False ASDA meaning they were unsuccessful </a:t>
            </a:r>
          </a:p>
          <a:p>
            <a:pPr marL="0" indent="0">
              <a:buNone/>
            </a:pPr>
            <a:r>
              <a:rPr lang="en-US" sz="2500" dirty="0">
                <a:solidFill>
                  <a:schemeClr val="tx2">
                    <a:lumMod val="10000"/>
                  </a:schemeClr>
                </a:solidFill>
                <a:latin typeface="Abadi" panose="020B0604020104020204" pitchFamily="34" charset="0"/>
              </a:rPr>
              <a:t>             lands on the drone ships.</a:t>
            </a:r>
          </a:p>
          <a:p>
            <a:pPr marL="0" indent="0">
              <a:buNone/>
            </a:pPr>
            <a:r>
              <a:rPr lang="en-US" sz="2500" dirty="0">
                <a:solidFill>
                  <a:schemeClr val="tx2">
                    <a:lumMod val="10000"/>
                  </a:schemeClr>
                </a:solidFill>
                <a:latin typeface="Abadi" panose="020B0604020104020204" pitchFamily="34" charset="0"/>
              </a:rPr>
              <a:t>           * 4 True Ocean means those were successful in ocean</a:t>
            </a:r>
          </a:p>
          <a:p>
            <a:pPr marL="0" indent="0">
              <a:buNone/>
            </a:pPr>
            <a:r>
              <a:rPr lang="en-US" sz="2500" dirty="0">
                <a:solidFill>
                  <a:schemeClr val="tx2">
                    <a:lumMod val="10000"/>
                  </a:schemeClr>
                </a:solidFill>
                <a:latin typeface="Abadi" panose="020B0604020104020204" pitchFamily="34" charset="0"/>
              </a:rPr>
              <a:t>           * 2 True RTLS means successful landing on the ground</a:t>
            </a:r>
          </a:p>
          <a:p>
            <a:pPr marL="0" indent="0">
              <a:buNone/>
            </a:pPr>
            <a:r>
              <a:rPr lang="en-US" sz="2500" dirty="0">
                <a:solidFill>
                  <a:schemeClr val="tx2">
                    <a:lumMod val="10000"/>
                  </a:schemeClr>
                </a:solidFill>
                <a:latin typeface="Abadi" panose="020B0604020104020204" pitchFamily="34" charset="0"/>
              </a:rPr>
              <a:t>              pad.</a:t>
            </a:r>
          </a:p>
          <a:p>
            <a:pPr marL="0" indent="0">
              <a:buNone/>
            </a:pPr>
            <a:r>
              <a:rPr lang="en-US" sz="1800" dirty="0">
                <a:solidFill>
                  <a:srgbClr val="000000"/>
                </a:solidFill>
                <a:latin typeface="Abadi" panose="020B0604020104020204" pitchFamily="34" charset="0"/>
              </a:rPr>
              <a:t> </a:t>
            </a:r>
          </a:p>
          <a:p>
            <a:pPr marL="0" indent="0">
              <a:buNone/>
            </a:pPr>
            <a:r>
              <a:rPr lang="en-US" sz="1800" dirty="0">
                <a:solidFill>
                  <a:srgbClr val="000000"/>
                </a:solidFill>
                <a:latin typeface="Abadi" panose="020B0604020104020204" pitchFamily="34" charset="0"/>
              </a:rPr>
              <a:t> </a:t>
            </a:r>
          </a:p>
          <a:p>
            <a:endParaRPr lang="en-US" sz="1400" dirty="0">
              <a:solidFill>
                <a:srgbClr val="000000"/>
              </a:solidFill>
              <a:latin typeface="Abadi" panose="020B0604020104020204" pitchFamily="34" charset="0"/>
            </a:endParaRPr>
          </a:p>
          <a:p>
            <a:endParaRPr lang="en-US" sz="1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517993" y="0"/>
            <a:ext cx="10515600" cy="1161436"/>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Wrangling</a:t>
            </a:r>
          </a:p>
        </p:txBody>
      </p:sp>
      <p:sp>
        <p:nvSpPr>
          <p:cNvPr id="2" name="TextBox 1">
            <a:extLst>
              <a:ext uri="{FF2B5EF4-FFF2-40B4-BE49-F238E27FC236}">
                <a16:creationId xmlns:a16="http://schemas.microsoft.com/office/drawing/2014/main" id="{8C6CF484-874F-7D45-B7D9-53379FBC2D1D}"/>
              </a:ext>
            </a:extLst>
          </p:cNvPr>
          <p:cNvSpPr txBox="1"/>
          <p:nvPr/>
        </p:nvSpPr>
        <p:spPr>
          <a:xfrm>
            <a:off x="6885709" y="2154634"/>
            <a:ext cx="4572263" cy="369332"/>
          </a:xfrm>
          <a:prstGeom prst="rect">
            <a:avLst/>
          </a:prstGeom>
          <a:noFill/>
        </p:spPr>
        <p:txBody>
          <a:bodyPr wrap="square" rtlCol="0">
            <a:spAutoFit/>
          </a:bodyPr>
          <a:lstStyle/>
          <a:p>
            <a:r>
              <a:rPr lang="en-US" dirty="0">
                <a:latin typeface="Abadi" panose="020B0604020104020204" pitchFamily="34" charset="0"/>
              </a:rPr>
              <a:t> </a:t>
            </a:r>
            <a:endParaRPr lang="en-US" dirty="0"/>
          </a:p>
        </p:txBody>
      </p:sp>
      <p:pic>
        <p:nvPicPr>
          <p:cNvPr id="6" name="Picture 5" descr="Text&#10;&#10;Description automatically generated">
            <a:extLst>
              <a:ext uri="{FF2B5EF4-FFF2-40B4-BE49-F238E27FC236}">
                <a16:creationId xmlns:a16="http://schemas.microsoft.com/office/drawing/2014/main" id="{1DB8C7AB-93A8-204C-B986-3DC937B63F4D}"/>
              </a:ext>
            </a:extLst>
          </p:cNvPr>
          <p:cNvPicPr>
            <a:picLocks noChangeAspect="1"/>
          </p:cNvPicPr>
          <p:nvPr/>
        </p:nvPicPr>
        <p:blipFill>
          <a:blip r:embed="rId3"/>
          <a:stretch>
            <a:fillRect/>
          </a:stretch>
        </p:blipFill>
        <p:spPr>
          <a:xfrm>
            <a:off x="7148946" y="1825625"/>
            <a:ext cx="4793936" cy="3870939"/>
          </a:xfrm>
          <a:prstGeom prst="rect">
            <a:avLst/>
          </a:prstGeom>
        </p:spPr>
      </p:pic>
    </p:spTree>
    <p:extLst>
      <p:ext uri="{BB962C8B-B14F-4D97-AF65-F5344CB8AC3E}">
        <p14:creationId xmlns:p14="http://schemas.microsoft.com/office/powerpoint/2010/main" val="80386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06538"/>
            <a:ext cx="6586538" cy="4351337"/>
          </a:xfrm>
          <a:prstGeom prst="rect">
            <a:avLst/>
          </a:prstGeom>
        </p:spPr>
        <p:txBody>
          <a:bodyPr/>
          <a:lstStyle/>
          <a:p>
            <a:r>
              <a:rPr lang="en-US" sz="2400" dirty="0">
                <a:solidFill>
                  <a:schemeClr val="tx2">
                    <a:lumMod val="10000"/>
                  </a:schemeClr>
                </a:solidFill>
                <a:latin typeface="Abadi" panose="020B0604020104020204" pitchFamily="34" charset="0"/>
              </a:rPr>
              <a:t>Next, we create a landing outcome label from Outcome column</a:t>
            </a:r>
          </a:p>
          <a:p>
            <a:r>
              <a:rPr lang="en-US" sz="2400" dirty="0">
                <a:solidFill>
                  <a:schemeClr val="tx2">
                    <a:lumMod val="10000"/>
                  </a:schemeClr>
                </a:solidFill>
                <a:latin typeface="Abadi" panose="020B0604020104020204" pitchFamily="34" charset="0"/>
              </a:rPr>
              <a:t>The code will generate a “zero” for a bad outcome and a “one” for the successful first stage landing outcome.</a:t>
            </a:r>
          </a:p>
          <a:p>
            <a:r>
              <a:rPr lang="en-US" sz="2400" dirty="0">
                <a:solidFill>
                  <a:schemeClr val="tx2">
                    <a:lumMod val="10000"/>
                  </a:schemeClr>
                </a:solidFill>
                <a:latin typeface="Abadi" panose="020B0604020104020204" pitchFamily="34" charset="0"/>
              </a:rPr>
              <a:t>We can use this ”class” data to calculate the success rate mean: </a:t>
            </a:r>
            <a:r>
              <a:rPr lang="en-US" sz="1800" dirty="0">
                <a:solidFill>
                  <a:schemeClr val="tx2">
                    <a:lumMod val="10000"/>
                  </a:schemeClr>
                </a:solidFill>
                <a:latin typeface="Abadi" panose="020B0604020104020204" pitchFamily="34" charset="0"/>
              </a:rPr>
              <a:t>0.6666666666666666</a:t>
            </a:r>
          </a:p>
          <a:p>
            <a:endParaRPr lang="en-US" sz="1400" dirty="0">
              <a:solidFill>
                <a:srgbClr val="000000"/>
              </a:solidFill>
              <a:latin typeface="Abadi" panose="020B0604020104020204" pitchFamily="34" charset="0"/>
            </a:endParaRPr>
          </a:p>
          <a:p>
            <a:endParaRPr lang="en-US" sz="1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517993" y="164592"/>
            <a:ext cx="10515600" cy="1026899"/>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Data Wrangling</a:t>
            </a:r>
          </a:p>
        </p:txBody>
      </p:sp>
      <p:sp>
        <p:nvSpPr>
          <p:cNvPr id="2" name="TextBox 1">
            <a:extLst>
              <a:ext uri="{FF2B5EF4-FFF2-40B4-BE49-F238E27FC236}">
                <a16:creationId xmlns:a16="http://schemas.microsoft.com/office/drawing/2014/main" id="{8C6CF484-874F-7D45-B7D9-53379FBC2D1D}"/>
              </a:ext>
            </a:extLst>
          </p:cNvPr>
          <p:cNvSpPr txBox="1"/>
          <p:nvPr/>
        </p:nvSpPr>
        <p:spPr>
          <a:xfrm>
            <a:off x="6885709" y="2154634"/>
            <a:ext cx="4572263" cy="369332"/>
          </a:xfrm>
          <a:prstGeom prst="rect">
            <a:avLst/>
          </a:prstGeom>
          <a:noFill/>
        </p:spPr>
        <p:txBody>
          <a:bodyPr wrap="square" rtlCol="0">
            <a:spAutoFit/>
          </a:bodyPr>
          <a:lstStyle/>
          <a:p>
            <a:r>
              <a:rPr lang="en-US" dirty="0">
                <a:latin typeface="Abadi" panose="020B0604020104020204" pitchFamily="34" charset="0"/>
              </a:rPr>
              <a:t> </a:t>
            </a:r>
            <a:endParaRPr lang="en-US" dirty="0"/>
          </a:p>
        </p:txBody>
      </p:sp>
      <p:pic>
        <p:nvPicPr>
          <p:cNvPr id="7" name="Picture 6" descr="Table&#10;&#10;Description automatically generated with medium confidence">
            <a:extLst>
              <a:ext uri="{FF2B5EF4-FFF2-40B4-BE49-F238E27FC236}">
                <a16:creationId xmlns:a16="http://schemas.microsoft.com/office/drawing/2014/main" id="{498FBFE8-D948-D540-A796-D575C73A4E08}"/>
              </a:ext>
            </a:extLst>
          </p:cNvPr>
          <p:cNvPicPr>
            <a:picLocks noChangeAspect="1"/>
          </p:cNvPicPr>
          <p:nvPr/>
        </p:nvPicPr>
        <p:blipFill>
          <a:blip r:embed="rId3"/>
          <a:stretch>
            <a:fillRect/>
          </a:stretch>
        </p:blipFill>
        <p:spPr>
          <a:xfrm>
            <a:off x="7940164" y="1825625"/>
            <a:ext cx="2934408" cy="3469409"/>
          </a:xfrm>
          <a:prstGeom prst="rect">
            <a:avLst/>
          </a:prstGeom>
        </p:spPr>
      </p:pic>
    </p:spTree>
    <p:extLst>
      <p:ext uri="{BB962C8B-B14F-4D97-AF65-F5344CB8AC3E}">
        <p14:creationId xmlns:p14="http://schemas.microsoft.com/office/powerpoint/2010/main" val="1713632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70063"/>
            <a:ext cx="9745663" cy="4351337"/>
          </a:xfrm>
          <a:prstGeom prst="rect">
            <a:avLst/>
          </a:prstGeom>
        </p:spPr>
        <p:txBody>
          <a:bodyPr lIns="91440" tIns="45720" rIns="91440" bIns="45720" anchor="t"/>
          <a:lstStyle/>
          <a:p>
            <a:r>
              <a:rPr lang="en-US" dirty="0">
                <a:solidFill>
                  <a:schemeClr val="tx2">
                    <a:lumMod val="10000"/>
                  </a:schemeClr>
                </a:solidFill>
              </a:rPr>
              <a:t>SQL was used to query the data and answer questions about the launch:</a:t>
            </a:r>
          </a:p>
          <a:p>
            <a:pPr marL="0" indent="0">
              <a:buNone/>
            </a:pPr>
            <a:r>
              <a:rPr lang="en-US" dirty="0">
                <a:solidFill>
                  <a:schemeClr val="tx2">
                    <a:lumMod val="10000"/>
                  </a:schemeClr>
                </a:solidFill>
              </a:rPr>
              <a:t>  - The unique launch sites.</a:t>
            </a:r>
          </a:p>
          <a:p>
            <a:pPr marL="0" indent="0">
              <a:buNone/>
            </a:pPr>
            <a:r>
              <a:rPr lang="en-US" dirty="0">
                <a:solidFill>
                  <a:schemeClr val="tx2">
                    <a:lumMod val="10000"/>
                  </a:schemeClr>
                </a:solidFill>
              </a:rPr>
              <a:t>  - Pay load mass carried by the Boosters launched by Nasa.</a:t>
            </a:r>
          </a:p>
          <a:p>
            <a:pPr marL="0" indent="0">
              <a:buNone/>
            </a:pPr>
            <a:r>
              <a:rPr lang="en-US" dirty="0">
                <a:solidFill>
                  <a:schemeClr val="tx2">
                    <a:lumMod val="10000"/>
                  </a:schemeClr>
                </a:solidFill>
              </a:rPr>
              <a:t>  -  Avg Pay load mass</a:t>
            </a:r>
          </a:p>
          <a:p>
            <a:pPr marL="0" indent="0">
              <a:buNone/>
            </a:pPr>
            <a:r>
              <a:rPr lang="en-US" dirty="0">
                <a:solidFill>
                  <a:schemeClr val="tx2">
                    <a:lumMod val="10000"/>
                  </a:schemeClr>
                </a:solidFill>
              </a:rPr>
              <a:t>  - Total number of successful and failed missions</a:t>
            </a:r>
          </a:p>
          <a:p>
            <a:r>
              <a:rPr lang="en-US" dirty="0">
                <a:solidFill>
                  <a:schemeClr val="tx2">
                    <a:lumMod val="10000"/>
                  </a:schemeClr>
                </a:solidFill>
              </a:rPr>
              <a:t>Pandas software library was used for data manipulation and analysis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0"/>
            <a:ext cx="10515600" cy="1260764"/>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ln>
            <a:solidFill>
              <a:schemeClr val="bg1"/>
            </a:solidFill>
          </a:ln>
          <a:effectLst>
            <a:outerShdw blurRad="50800" dist="38100" dir="2700000" algn="tl" rotWithShape="0">
              <a:prstClr val="black">
                <a:alpha val="40000"/>
              </a:prstClr>
            </a:outerShdw>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Exploratory Data Analysis and Visualization</a:t>
            </a:r>
          </a:p>
        </p:txBody>
      </p:sp>
    </p:spTree>
    <p:extLst>
      <p:ext uri="{BB962C8B-B14F-4D97-AF65-F5344CB8AC3E}">
        <p14:creationId xmlns:p14="http://schemas.microsoft.com/office/powerpoint/2010/main" val="77997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46338" y="1576388"/>
            <a:ext cx="9745662" cy="4351337"/>
          </a:xfrm>
          <a:prstGeom prst="rect">
            <a:avLst/>
          </a:prstGeom>
        </p:spPr>
        <p:txBody>
          <a:bodyPr lIns="91440" tIns="45720" rIns="91440" bIns="45720" anchor="t">
            <a:normAutofit/>
          </a:bodyPr>
          <a:lstStyle/>
          <a:p>
            <a:r>
              <a:rPr lang="en-US" sz="2400">
                <a:solidFill>
                  <a:schemeClr val="tx2">
                    <a:lumMod val="10000"/>
                  </a:schemeClr>
                </a:solidFill>
                <a:latin typeface="Abadi" panose="020B0604020104020204" pitchFamily="34" charset="0"/>
              </a:rPr>
              <a:t>Matplotlib is a plotting library used to plot out FlightNumber vs. PayloadMass</a:t>
            </a:r>
          </a:p>
          <a:p>
            <a:r>
              <a:rPr lang="en-US" sz="2400">
                <a:solidFill>
                  <a:schemeClr val="tx2">
                    <a:lumMod val="10000"/>
                  </a:schemeClr>
                </a:solidFill>
                <a:latin typeface="Abadi" panose="020B0604020104020204" pitchFamily="34" charset="0"/>
              </a:rPr>
              <a:t>Seaborn is a </a:t>
            </a:r>
            <a:r>
              <a:rPr lang="en-US" sz="2400" i="1">
                <a:solidFill>
                  <a:schemeClr val="tx2">
                    <a:lumMod val="10000"/>
                  </a:schemeClr>
                </a:solidFill>
                <a:latin typeface="Abadi" panose="020B0604020104020204" pitchFamily="34" charset="0"/>
              </a:rPr>
              <a:t>Python data visualization library, based on matplotlib, providing a high-level interface for drawing attractive and information.</a:t>
            </a:r>
          </a:p>
          <a:p>
            <a:r>
              <a:rPr lang="en-US" sz="2400" i="1">
                <a:solidFill>
                  <a:schemeClr val="tx2">
                    <a:lumMod val="10000"/>
                  </a:schemeClr>
                </a:solidFill>
                <a:latin typeface="Abadi" panose="020B0604020104020204" pitchFamily="34" charset="0"/>
              </a:rPr>
              <a:t>These libraries were used to visualize data in the form of scatterplots, bar charts, and line graphs.</a:t>
            </a:r>
          </a:p>
          <a:p>
            <a:r>
              <a:rPr lang="en-US" sz="2400" i="1">
                <a:solidFill>
                  <a:schemeClr val="tx2">
                    <a:lumMod val="10000"/>
                  </a:schemeClr>
                </a:solidFill>
                <a:latin typeface="Abadi" panose="020B0604020104020204" pitchFamily="34" charset="0"/>
              </a:rPr>
              <a:t>With these were are able to visualize Flight Number vs Pay Load Mass, Flight Number vs Launch Site etc.</a:t>
            </a:r>
            <a:endParaRPr lang="en-US" sz="2400">
              <a:solidFill>
                <a:schemeClr val="tx2">
                  <a:lumMod val="10000"/>
                </a:schemeClr>
              </a:solidFill>
              <a:latin typeface="Abadi" panose="020B0604020104020204" pitchFamily="34" charset="0"/>
            </a:endParaRPr>
          </a:p>
          <a:p>
            <a:endParaRPr lang="en-US" dirty="0"/>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0" y="0"/>
            <a:ext cx="10515600" cy="1260764"/>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ln>
            <a:solidFill>
              <a:schemeClr val="bg1"/>
            </a:solidFill>
          </a:ln>
          <a:effectLst>
            <a:outerShdw blurRad="50800" dist="38100" dir="2700000" algn="tl" rotWithShape="0">
              <a:prstClr val="black">
                <a:alpha val="40000"/>
              </a:prstClr>
            </a:outerShdw>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chemeClr val="bg1"/>
                </a:solidFill>
                <a:latin typeface="Abadi"/>
              </a:rPr>
              <a:t>Exploratory Data Analysis and Visualization</a:t>
            </a:r>
            <a:endParaRPr lang="en-US" dirty="0">
              <a:solidFill>
                <a:schemeClr val="bg1"/>
              </a:solidFill>
              <a:latin typeface="Abadi"/>
            </a:endParaRPr>
          </a:p>
        </p:txBody>
      </p:sp>
    </p:spTree>
    <p:extLst>
      <p:ext uri="{BB962C8B-B14F-4D97-AF65-F5344CB8AC3E}">
        <p14:creationId xmlns:p14="http://schemas.microsoft.com/office/powerpoint/2010/main" val="4292836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lstStyle/>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0" y="0"/>
            <a:ext cx="10515600" cy="1260764"/>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ln>
            <a:solidFill>
              <a:schemeClr val="bg1"/>
            </a:solidFill>
          </a:ln>
          <a:effectLst>
            <a:outerShdw blurRad="50800" dist="38100" dir="2700000" algn="tl" rotWithShape="0">
              <a:prstClr val="black">
                <a:alpha val="40000"/>
              </a:prstClr>
            </a:outerShdw>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Exploratory Data Analysis and Visualization</a:t>
            </a:r>
          </a:p>
        </p:txBody>
      </p:sp>
      <p:pic>
        <p:nvPicPr>
          <p:cNvPr id="6" name="Picture 5" descr="Chart, scatter chart&#10;&#10;Description automatically generated">
            <a:extLst>
              <a:ext uri="{FF2B5EF4-FFF2-40B4-BE49-F238E27FC236}">
                <a16:creationId xmlns:a16="http://schemas.microsoft.com/office/drawing/2014/main" id="{629670CB-C894-7C4F-9E6C-C6AC997EF171}"/>
              </a:ext>
            </a:extLst>
          </p:cNvPr>
          <p:cNvPicPr>
            <a:picLocks noChangeAspect="1"/>
          </p:cNvPicPr>
          <p:nvPr/>
        </p:nvPicPr>
        <p:blipFill>
          <a:blip r:embed="rId3"/>
          <a:stretch>
            <a:fillRect/>
          </a:stretch>
        </p:blipFill>
        <p:spPr>
          <a:xfrm>
            <a:off x="1995056" y="1648691"/>
            <a:ext cx="8368144" cy="4528272"/>
          </a:xfrm>
          <a:prstGeom prst="rect">
            <a:avLst/>
          </a:prstGeom>
        </p:spPr>
      </p:pic>
    </p:spTree>
    <p:extLst>
      <p:ext uri="{BB962C8B-B14F-4D97-AF65-F5344CB8AC3E}">
        <p14:creationId xmlns:p14="http://schemas.microsoft.com/office/powerpoint/2010/main" val="967900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46338" y="1368425"/>
            <a:ext cx="9745662" cy="4351338"/>
          </a:xfrm>
          <a:prstGeom prst="rect">
            <a:avLst/>
          </a:prstGeom>
        </p:spPr>
        <p:txBody>
          <a:bodyPr lIns="91440" tIns="45720" rIns="91440" bIns="45720" anchor="t"/>
          <a:lstStyle/>
          <a:p>
            <a:r>
              <a:rPr lang="en-US" dirty="0">
                <a:solidFill>
                  <a:schemeClr val="tx2">
                    <a:lumMod val="10000"/>
                  </a:schemeClr>
                </a:solidFill>
              </a:rPr>
              <a:t>We can also visualize the relationship between Flight Number and Launch Site.</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142998" y="-142939"/>
            <a:ext cx="10515600" cy="1260764"/>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ln>
            <a:solidFill>
              <a:schemeClr val="bg1"/>
            </a:solidFill>
          </a:ln>
          <a:effectLst>
            <a:outerShdw blurRad="50800" dist="38100" dir="2700000" algn="tl" rotWithShape="0">
              <a:prstClr val="black">
                <a:alpha val="40000"/>
              </a:prstClr>
            </a:outerShdw>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Exploratory Data Analysis and Visualization</a:t>
            </a:r>
          </a:p>
        </p:txBody>
      </p:sp>
      <p:pic>
        <p:nvPicPr>
          <p:cNvPr id="7" name="Picture 6" descr="Chart, scatter chart&#10;&#10;Description automatically generated">
            <a:extLst>
              <a:ext uri="{FF2B5EF4-FFF2-40B4-BE49-F238E27FC236}">
                <a16:creationId xmlns:a16="http://schemas.microsoft.com/office/drawing/2014/main" id="{D1BB78E7-A437-F847-87B8-5C4C78741511}"/>
              </a:ext>
            </a:extLst>
          </p:cNvPr>
          <p:cNvPicPr>
            <a:picLocks noChangeAspect="1"/>
          </p:cNvPicPr>
          <p:nvPr/>
        </p:nvPicPr>
        <p:blipFill>
          <a:blip r:embed="rId3"/>
          <a:stretch>
            <a:fillRect/>
          </a:stretch>
        </p:blipFill>
        <p:spPr>
          <a:xfrm>
            <a:off x="2098962" y="2938061"/>
            <a:ext cx="8603673" cy="3331441"/>
          </a:xfrm>
          <a:prstGeom prst="rect">
            <a:avLst/>
          </a:prstGeom>
        </p:spPr>
      </p:pic>
    </p:spTree>
    <p:extLst>
      <p:ext uri="{BB962C8B-B14F-4D97-AF65-F5344CB8AC3E}">
        <p14:creationId xmlns:p14="http://schemas.microsoft.com/office/powerpoint/2010/main" val="3452752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47925" y="2005013"/>
            <a:ext cx="9744075" cy="4351337"/>
          </a:xfrm>
          <a:prstGeom prst="rect">
            <a:avLst/>
          </a:prstGeom>
        </p:spPr>
        <p:txBody>
          <a:bodyPr lIns="91440" tIns="45720" rIns="91440" bIns="45720" anchor="t"/>
          <a:lstStyle/>
          <a:p>
            <a:r>
              <a:rPr lang="en-US" dirty="0">
                <a:solidFill>
                  <a:schemeClr val="tx2">
                    <a:lumMod val="10000"/>
                  </a:schemeClr>
                </a:solidFill>
              </a:rPr>
              <a:t>Folium is an interactive library used to visualize data through the use of maps.</a:t>
            </a:r>
          </a:p>
          <a:p>
            <a:r>
              <a:rPr lang="en-US" dirty="0">
                <a:solidFill>
                  <a:schemeClr val="tx2">
                    <a:lumMod val="10000"/>
                  </a:schemeClr>
                </a:solidFill>
              </a:rPr>
              <a:t>This library was used to:</a:t>
            </a:r>
          </a:p>
          <a:p>
            <a:pPr marL="0" indent="0">
              <a:buNone/>
            </a:pPr>
            <a:r>
              <a:rPr lang="en-US" b="1" dirty="0">
                <a:solidFill>
                  <a:schemeClr val="tx2">
                    <a:lumMod val="10000"/>
                  </a:schemeClr>
                </a:solidFill>
              </a:rPr>
              <a:t>       - </a:t>
            </a:r>
            <a:r>
              <a:rPr lang="en-US" dirty="0">
                <a:solidFill>
                  <a:schemeClr val="tx2">
                    <a:lumMod val="10000"/>
                  </a:schemeClr>
                </a:solidFill>
              </a:rPr>
              <a:t>Mark all launch sites on a map</a:t>
            </a:r>
          </a:p>
          <a:p>
            <a:pPr marL="0" indent="0">
              <a:buNone/>
            </a:pPr>
            <a:r>
              <a:rPr lang="en-US" b="1" dirty="0">
                <a:solidFill>
                  <a:schemeClr val="tx2">
                    <a:lumMod val="10000"/>
                  </a:schemeClr>
                </a:solidFill>
              </a:rPr>
              <a:t>       - </a:t>
            </a:r>
            <a:r>
              <a:rPr lang="en-US" dirty="0">
                <a:solidFill>
                  <a:schemeClr val="tx2">
                    <a:lumMod val="10000"/>
                  </a:schemeClr>
                </a:solidFill>
              </a:rPr>
              <a:t>Mark the success/failed launches for each site on the map</a:t>
            </a:r>
          </a:p>
          <a:p>
            <a:pPr marL="0" indent="0">
              <a:buNone/>
            </a:pPr>
            <a:r>
              <a:rPr lang="en-US" b="1" dirty="0">
                <a:solidFill>
                  <a:schemeClr val="tx2">
                    <a:lumMod val="10000"/>
                  </a:schemeClr>
                </a:solidFill>
              </a:rPr>
              <a:t>       - </a:t>
            </a:r>
            <a:r>
              <a:rPr lang="en-US" dirty="0">
                <a:solidFill>
                  <a:schemeClr val="tx2">
                    <a:lumMod val="10000"/>
                  </a:schemeClr>
                </a:solidFill>
              </a:rPr>
              <a:t>Calculate the distances between a launch site to its</a:t>
            </a:r>
          </a:p>
          <a:p>
            <a:pPr marL="0" indent="0">
              <a:buNone/>
            </a:pPr>
            <a:r>
              <a:rPr lang="en-US" dirty="0">
                <a:solidFill>
                  <a:schemeClr val="tx2">
                    <a:lumMod val="10000"/>
                  </a:schemeClr>
                </a:solidFill>
              </a:rPr>
              <a:t>         proximities</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38200" y="430789"/>
            <a:ext cx="10515600" cy="1260764"/>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ln>
            <a:solidFill>
              <a:schemeClr val="bg1"/>
            </a:solidFill>
          </a:ln>
          <a:effectLst>
            <a:outerShdw blurRad="50800" dist="38100" dir="2700000" algn="tl" rotWithShape="0">
              <a:prstClr val="black">
                <a:alpha val="40000"/>
              </a:prstClr>
            </a:outerShdw>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Exploratory Data Analysis and Visualization</a:t>
            </a:r>
          </a:p>
        </p:txBody>
      </p:sp>
    </p:spTree>
    <p:extLst>
      <p:ext uri="{BB962C8B-B14F-4D97-AF65-F5344CB8AC3E}">
        <p14:creationId xmlns:p14="http://schemas.microsoft.com/office/powerpoint/2010/main" val="1670775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066800" y="874887"/>
            <a:ext cx="10515600" cy="549049"/>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atin typeface="Abadi"/>
              </a:rPr>
              <a:t>Outline</a:t>
            </a:r>
          </a:p>
        </p:txBody>
      </p:sp>
      <p:sp>
        <p:nvSpPr>
          <p:cNvPr id="2" name="TextBox 1">
            <a:extLst>
              <a:ext uri="{FF2B5EF4-FFF2-40B4-BE49-F238E27FC236}">
                <a16:creationId xmlns:a16="http://schemas.microsoft.com/office/drawing/2014/main" id="{629701D1-45A3-B94B-8540-A1A29FDA0CA9}"/>
              </a:ext>
            </a:extLst>
          </p:cNvPr>
          <p:cNvSpPr txBox="1"/>
          <p:nvPr/>
        </p:nvSpPr>
        <p:spPr>
          <a:xfrm>
            <a:off x="0" y="6475137"/>
            <a:ext cx="8562109" cy="307777"/>
          </a:xfrm>
          <a:prstGeom prst="rect">
            <a:avLst/>
          </a:prstGeom>
          <a:noFill/>
        </p:spPr>
        <p:txBody>
          <a:bodyPr wrap="square" rtlCol="0">
            <a:spAutoFit/>
          </a:bodyPr>
          <a:lstStyle/>
          <a:p>
            <a:r>
              <a:rPr lang="en-US" sz="1400" b="1" dirty="0">
                <a:solidFill>
                  <a:schemeClr val="bg1"/>
                </a:solidFill>
              </a:rPr>
              <a:t>Background Image: https://</a:t>
            </a:r>
            <a:r>
              <a:rPr lang="en-US" sz="1400" b="1" dirty="0" err="1">
                <a:solidFill>
                  <a:schemeClr val="bg1"/>
                </a:solidFill>
              </a:rPr>
              <a:t>www.capstoneaxis.com</a:t>
            </a:r>
            <a:r>
              <a:rPr lang="en-US" sz="1400" b="1" dirty="0">
                <a:solidFill>
                  <a:schemeClr val="bg1"/>
                </a:solidFill>
              </a:rPr>
              <a:t>/success-and-failures-of-space-x/</a:t>
            </a:r>
          </a:p>
        </p:txBody>
      </p:sp>
      <p:graphicFrame>
        <p:nvGraphicFramePr>
          <p:cNvPr id="23" name="Content Placeholder 2">
            <a:extLst>
              <a:ext uri="{FF2B5EF4-FFF2-40B4-BE49-F238E27FC236}">
                <a16:creationId xmlns:a16="http://schemas.microsoft.com/office/drawing/2014/main" id="{5316F5EB-64FB-F9BE-F80E-7B5720F57821}"/>
              </a:ext>
            </a:extLst>
          </p:cNvPr>
          <p:cNvGraphicFramePr/>
          <p:nvPr/>
        </p:nvGraphicFramePr>
        <p:xfrm>
          <a:off x="958697" y="2113240"/>
          <a:ext cx="5167086" cy="3320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01850"/>
            <a:ext cx="9744075" cy="4351338"/>
          </a:xfrm>
          <a:prstGeom prst="rect">
            <a:avLst/>
          </a:prstGeom>
        </p:spPr>
        <p:txBody>
          <a:bodyPr lIns="91440" tIns="45720" rIns="91440" bIns="45720" anchor="t"/>
          <a:lstStyle/>
          <a:p>
            <a:pPr lvl="1"/>
            <a:r>
              <a:rPr lang="en-US" dirty="0">
                <a:solidFill>
                  <a:schemeClr val="tx2">
                    <a:lumMod val="10000"/>
                  </a:schemeClr>
                </a:solidFill>
              </a:rPr>
              <a:t>Folium is an interactive library used to visualize data through the use of maps.</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016807" y="390093"/>
            <a:ext cx="10515600" cy="1260764"/>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ln>
            <a:solidFill>
              <a:schemeClr val="bg1"/>
            </a:solidFill>
          </a:ln>
          <a:effectLst>
            <a:outerShdw blurRad="50800" dist="38100" dir="2700000" algn="tl" rotWithShape="0">
              <a:prstClr val="black">
                <a:alpha val="40000"/>
              </a:prstClr>
            </a:outerShdw>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Exploratory Data Analysis and Visualization</a:t>
            </a:r>
          </a:p>
        </p:txBody>
      </p:sp>
      <p:pic>
        <p:nvPicPr>
          <p:cNvPr id="6" name="Picture 5" descr="Table&#10;&#10;Description automatically generated">
            <a:extLst>
              <a:ext uri="{FF2B5EF4-FFF2-40B4-BE49-F238E27FC236}">
                <a16:creationId xmlns:a16="http://schemas.microsoft.com/office/drawing/2014/main" id="{EC07C9E8-CBCC-4249-94DE-CCE52968CA59}"/>
              </a:ext>
            </a:extLst>
          </p:cNvPr>
          <p:cNvPicPr>
            <a:picLocks noChangeAspect="1"/>
          </p:cNvPicPr>
          <p:nvPr/>
        </p:nvPicPr>
        <p:blipFill>
          <a:blip r:embed="rId3"/>
          <a:stretch>
            <a:fillRect/>
          </a:stretch>
        </p:blipFill>
        <p:spPr>
          <a:xfrm>
            <a:off x="2902395" y="3005139"/>
            <a:ext cx="6387208" cy="3422072"/>
          </a:xfrm>
          <a:prstGeom prst="rect">
            <a:avLst/>
          </a:prstGeom>
        </p:spPr>
      </p:pic>
    </p:spTree>
    <p:extLst>
      <p:ext uri="{BB962C8B-B14F-4D97-AF65-F5344CB8AC3E}">
        <p14:creationId xmlns:p14="http://schemas.microsoft.com/office/powerpoint/2010/main" val="3337101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0"/>
            <a:ext cx="10515600" cy="1293859"/>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ln>
            <a:solidFill>
              <a:srgbClr val="121619"/>
            </a:solidFill>
          </a:ln>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Interactive Map with Folium</a:t>
            </a:r>
            <a:endParaRPr lang="en-US" dirty="0">
              <a:solidFill>
                <a:schemeClr val="bg1"/>
              </a:solidFill>
            </a:endParaRPr>
          </a:p>
        </p:txBody>
      </p:sp>
      <p:pic>
        <p:nvPicPr>
          <p:cNvPr id="6" name="Picture 5" descr="Map&#10;&#10;Description automatically generated">
            <a:extLst>
              <a:ext uri="{FF2B5EF4-FFF2-40B4-BE49-F238E27FC236}">
                <a16:creationId xmlns:a16="http://schemas.microsoft.com/office/drawing/2014/main" id="{8515FF39-BC6A-FD41-BC4F-AD6D070527CD}"/>
              </a:ext>
            </a:extLst>
          </p:cNvPr>
          <p:cNvPicPr>
            <a:picLocks noChangeAspect="1"/>
          </p:cNvPicPr>
          <p:nvPr/>
        </p:nvPicPr>
        <p:blipFill>
          <a:blip r:embed="rId3"/>
          <a:stretch>
            <a:fillRect/>
          </a:stretch>
        </p:blipFill>
        <p:spPr>
          <a:xfrm>
            <a:off x="1690254" y="1494678"/>
            <a:ext cx="8811491" cy="4824672"/>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46338" y="1968500"/>
            <a:ext cx="9745662" cy="4351338"/>
          </a:xfrm>
          <a:prstGeom prst="rect">
            <a:avLst/>
          </a:prstGeom>
        </p:spPr>
        <p:txBody>
          <a:bodyPr vert="horz" lIns="91440" tIns="45720" rIns="91440" bIns="45720" rtlCol="0" anchor="t">
            <a:normAutofit/>
          </a:bodyPr>
          <a:lstStyle/>
          <a:p>
            <a:pPr lvl="1"/>
            <a:r>
              <a:rPr lang="en-US" sz="2000" dirty="0">
                <a:solidFill>
                  <a:schemeClr val="tx2">
                    <a:lumMod val="10000"/>
                  </a:schemeClr>
                </a:solidFill>
              </a:rPr>
              <a:t>The Dashboard was used to generate an interactive site that permits us to toggle the input with the dropdown menu and range slider.</a:t>
            </a:r>
          </a:p>
          <a:p>
            <a:pPr lvl="1"/>
            <a:r>
              <a:rPr lang="en-US" sz="2000" dirty="0">
                <a:solidFill>
                  <a:schemeClr val="tx2">
                    <a:lumMod val="10000"/>
                  </a:schemeClr>
                </a:solidFill>
              </a:rPr>
              <a:t>It was also useful in creating a pie chart and scatterplot illustrating the outcome of the launches.</a:t>
            </a:r>
          </a:p>
          <a:p>
            <a:pPr lvl="1"/>
            <a:r>
              <a:rPr lang="en-US" sz="2000" dirty="0" err="1">
                <a:solidFill>
                  <a:schemeClr val="tx2">
                    <a:lumMod val="10000"/>
                  </a:schemeClr>
                </a:solidFill>
              </a:rPr>
              <a:t>Ploty</a:t>
            </a:r>
            <a:r>
              <a:rPr lang="en-US" sz="2000" dirty="0">
                <a:solidFill>
                  <a:schemeClr val="tx2">
                    <a:lumMod val="10000"/>
                  </a:schemeClr>
                </a:solidFill>
              </a:rPr>
              <a:t> Dash was able to provide:</a:t>
            </a:r>
          </a:p>
          <a:p>
            <a:pPr marL="920560" lvl="2" indent="0">
              <a:buNone/>
            </a:pPr>
            <a:r>
              <a:rPr lang="en-US" sz="1800" dirty="0">
                <a:solidFill>
                  <a:schemeClr val="tx2">
                    <a:lumMod val="10000"/>
                  </a:schemeClr>
                </a:solidFill>
              </a:rPr>
              <a:t>- Total launch success  from individual launch sites</a:t>
            </a:r>
          </a:p>
          <a:p>
            <a:pPr marL="920560" lvl="2" indent="0">
              <a:buNone/>
            </a:pPr>
            <a:r>
              <a:rPr lang="en-US" sz="1800" dirty="0">
                <a:solidFill>
                  <a:schemeClr val="tx2">
                    <a:lumMod val="10000"/>
                  </a:schemeClr>
                </a:solidFill>
              </a:rPr>
              <a:t>- Displays the correlation between payload mass and mission outcome </a:t>
            </a:r>
          </a:p>
          <a:p>
            <a:pPr marL="920560" lvl="2" indent="0">
              <a:buNone/>
            </a:pPr>
            <a:r>
              <a:rPr lang="en-US" sz="1800" dirty="0">
                <a:solidFill>
                  <a:schemeClr val="tx2">
                    <a:lumMod val="10000"/>
                  </a:schemeClr>
                </a:solidFill>
              </a:rPr>
              <a:t>- It visually depicted successes and </a:t>
            </a:r>
            <a:r>
              <a:rPr lang="en-US" sz="1800" dirty="0" err="1">
                <a:solidFill>
                  <a:schemeClr val="tx2">
                    <a:lumMod val="10000"/>
                  </a:schemeClr>
                </a:solidFill>
              </a:rPr>
              <a:t>failliures</a:t>
            </a:r>
            <a:endParaRPr lang="en-US" sz="1800" dirty="0">
              <a:solidFill>
                <a:schemeClr val="tx2">
                  <a:lumMod val="10000"/>
                </a:schemeClr>
              </a:solidFill>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517993" y="0"/>
            <a:ext cx="10515600" cy="1288473"/>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Build a Dashboard with </a:t>
            </a:r>
            <a:r>
              <a:rPr lang="en-US" dirty="0" err="1">
                <a:solidFill>
                  <a:schemeClr val="tx1"/>
                </a:solidFill>
                <a:latin typeface="Abadi"/>
              </a:rPr>
              <a:t>Plotly</a:t>
            </a:r>
            <a:r>
              <a:rPr lang="en-US" dirty="0">
                <a:solidFill>
                  <a:schemeClr val="tx1"/>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446338" y="1908175"/>
            <a:ext cx="9745662" cy="4351338"/>
          </a:xfrm>
          <a:prstGeom prst="rect">
            <a:avLst/>
          </a:prstGeom>
        </p:spPr>
        <p:txBody>
          <a:bodyPr>
            <a:normAutofit fontScale="85000" lnSpcReduction="20000"/>
          </a:bodyPr>
          <a:lstStyle/>
          <a:p>
            <a:pPr marL="6160" indent="0">
              <a:lnSpc>
                <a:spcPct val="100000"/>
              </a:lnSpc>
              <a:spcBef>
                <a:spcPts val="1400"/>
              </a:spcBef>
              <a:buNone/>
            </a:pPr>
            <a:r>
              <a:rPr lang="en-US" sz="2100" dirty="0">
                <a:solidFill>
                  <a:schemeClr val="tx2">
                    <a:lumMod val="10000"/>
                  </a:schemeClr>
                </a:solidFill>
                <a:latin typeface="Abadi" panose="020B0604020104020204" pitchFamily="34" charset="0"/>
              </a:rPr>
              <a:t>To perform predictive analysis the steps is as follows:</a:t>
            </a:r>
          </a:p>
          <a:p>
            <a:pPr marL="0" indent="0">
              <a:buNone/>
            </a:pPr>
            <a:r>
              <a:rPr lang="en-US" sz="2100" dirty="0">
                <a:solidFill>
                  <a:schemeClr val="tx2">
                    <a:lumMod val="10000"/>
                  </a:schemeClr>
                </a:solidFill>
                <a:latin typeface="Abadi" panose="020B0604020104020204" pitchFamily="34" charset="0"/>
              </a:rPr>
              <a:t>   - Perform exploratory Data Analysis and determine Training Labels</a:t>
            </a:r>
          </a:p>
          <a:p>
            <a:pPr marL="0" indent="0">
              <a:buNone/>
            </a:pPr>
            <a:r>
              <a:rPr lang="en-US" sz="2100" dirty="0">
                <a:solidFill>
                  <a:schemeClr val="tx2">
                    <a:lumMod val="10000"/>
                  </a:schemeClr>
                </a:solidFill>
                <a:latin typeface="Abadi" panose="020B0604020104020204" pitchFamily="34" charset="0"/>
              </a:rPr>
              <a:t>   - create a column for the class</a:t>
            </a:r>
          </a:p>
          <a:p>
            <a:pPr marL="0" indent="0">
              <a:buNone/>
            </a:pPr>
            <a:r>
              <a:rPr lang="en-US" sz="2100" dirty="0">
                <a:solidFill>
                  <a:schemeClr val="tx2">
                    <a:lumMod val="10000"/>
                  </a:schemeClr>
                </a:solidFill>
                <a:latin typeface="Abadi" panose="020B0604020104020204" pitchFamily="34" charset="0"/>
              </a:rPr>
              <a:t>   - Standardize the data</a:t>
            </a:r>
          </a:p>
          <a:p>
            <a:pPr marL="0" indent="0">
              <a:buNone/>
            </a:pPr>
            <a:r>
              <a:rPr lang="en-US" sz="2100" dirty="0">
                <a:solidFill>
                  <a:schemeClr val="tx2">
                    <a:lumMod val="10000"/>
                  </a:schemeClr>
                </a:solidFill>
                <a:latin typeface="Abadi" panose="020B0604020104020204" pitchFamily="34" charset="0"/>
              </a:rPr>
              <a:t>   - Split into training data and test data</a:t>
            </a:r>
          </a:p>
          <a:p>
            <a:pPr marL="0" indent="0">
              <a:buNone/>
            </a:pPr>
            <a:r>
              <a:rPr lang="en-US" sz="2100" dirty="0">
                <a:solidFill>
                  <a:schemeClr val="tx2">
                    <a:lumMod val="10000"/>
                  </a:schemeClr>
                </a:solidFill>
                <a:latin typeface="Abadi" panose="020B0604020104020204" pitchFamily="34" charset="0"/>
              </a:rPr>
              <a:t>   -Find best Hyperparameter for</a:t>
            </a:r>
          </a:p>
          <a:p>
            <a:pPr marL="0" indent="0">
              <a:buNone/>
            </a:pPr>
            <a:r>
              <a:rPr lang="en-US" sz="2100" dirty="0">
                <a:solidFill>
                  <a:schemeClr val="tx2">
                    <a:lumMod val="10000"/>
                  </a:schemeClr>
                </a:solidFill>
                <a:latin typeface="Abadi" panose="020B0604020104020204" pitchFamily="34" charset="0"/>
              </a:rPr>
              <a:t>                1. Support Vector Machine (SVM)</a:t>
            </a:r>
          </a:p>
          <a:p>
            <a:pPr marL="0" indent="0">
              <a:buNone/>
            </a:pPr>
            <a:r>
              <a:rPr lang="en-US" sz="2100" dirty="0">
                <a:solidFill>
                  <a:schemeClr val="tx2">
                    <a:lumMod val="10000"/>
                  </a:schemeClr>
                </a:solidFill>
                <a:latin typeface="Abadi" panose="020B0604020104020204" pitchFamily="34" charset="0"/>
              </a:rPr>
              <a:t>                2. Decision Classification Trees </a:t>
            </a:r>
          </a:p>
          <a:p>
            <a:pPr marL="0" indent="0">
              <a:buNone/>
            </a:pPr>
            <a:r>
              <a:rPr lang="en-US" sz="2100" dirty="0">
                <a:solidFill>
                  <a:schemeClr val="tx2">
                    <a:lumMod val="10000"/>
                  </a:schemeClr>
                </a:solidFill>
                <a:latin typeface="Abadi" panose="020B0604020104020204" pitchFamily="34" charset="0"/>
              </a:rPr>
              <a:t>                3. Logistic Regression</a:t>
            </a:r>
          </a:p>
          <a:p>
            <a:pPr marL="0" indent="0">
              <a:buNone/>
            </a:pPr>
            <a:r>
              <a:rPr lang="en-US" sz="2100" dirty="0">
                <a:solidFill>
                  <a:schemeClr val="tx2">
                    <a:lumMod val="10000"/>
                  </a:schemeClr>
                </a:solidFill>
                <a:latin typeface="Abadi" panose="020B0604020104020204" pitchFamily="34" charset="0"/>
              </a:rPr>
              <a:t>                4. K Nearest Neighbor(KNN)</a:t>
            </a:r>
          </a:p>
          <a:p>
            <a:pPr marL="0" indent="0">
              <a:buNone/>
            </a:pPr>
            <a:r>
              <a:rPr lang="en-US" sz="2100" dirty="0">
                <a:solidFill>
                  <a:schemeClr val="tx2">
                    <a:lumMod val="10000"/>
                  </a:schemeClr>
                </a:solidFill>
                <a:latin typeface="Abadi" panose="020B0604020104020204" pitchFamily="34" charset="0"/>
              </a:rPr>
              <a:t>  - Find the method performs best using test data</a:t>
            </a:r>
          </a:p>
          <a:p>
            <a:pPr marL="0" indent="0">
              <a:buNone/>
            </a:pPr>
            <a:r>
              <a:rPr lang="en-US" sz="2100" dirty="0">
                <a:solidFill>
                  <a:schemeClr val="tx2">
                    <a:lumMod val="10000"/>
                  </a:schemeClr>
                </a:solidFill>
                <a:latin typeface="Abadi" panose="020B0604020104020204" pitchFamily="34" charset="0"/>
              </a:rPr>
              <a:t>  - Illustrate the best results using accuracy tests and confusion matrix.</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0"/>
            <a:ext cx="10515600" cy="1274618"/>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122218" y="2777155"/>
            <a:ext cx="10681855" cy="315259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r>
              <a:rPr lang="en-US" sz="3800" dirty="0">
                <a:solidFill>
                  <a:schemeClr val="bg1"/>
                </a:solidFill>
                <a:latin typeface="Abadi" panose="020B0604020104020204" pitchFamily="34" charset="0"/>
              </a:rPr>
              <a:t>The sections to follow illustrate the results in the order:</a:t>
            </a:r>
          </a:p>
          <a:p>
            <a:pPr lvl="1"/>
            <a:r>
              <a:rPr lang="en-US" sz="3800" dirty="0">
                <a:solidFill>
                  <a:schemeClr val="bg1"/>
                </a:solidFill>
                <a:latin typeface="Abadi" panose="020B0604020104020204" pitchFamily="34" charset="0"/>
              </a:rPr>
              <a:t>Exploratory Data Analysis Using SQL</a:t>
            </a:r>
          </a:p>
          <a:p>
            <a:pPr lvl="1"/>
            <a:r>
              <a:rPr lang="en-US" sz="3800" dirty="0">
                <a:solidFill>
                  <a:schemeClr val="bg1"/>
                </a:solidFill>
                <a:latin typeface="Abadi" panose="020B0604020104020204" pitchFamily="34" charset="0"/>
              </a:rPr>
              <a:t>Launch Sites and Proximity Analysis</a:t>
            </a:r>
          </a:p>
          <a:p>
            <a:pPr lvl="1"/>
            <a:r>
              <a:rPr lang="en-US" sz="3800" dirty="0">
                <a:solidFill>
                  <a:schemeClr val="bg1"/>
                </a:solidFill>
                <a:latin typeface="Abadi" panose="020B0604020104020204" pitchFamily="34" charset="0"/>
              </a:rPr>
              <a:t>Folium</a:t>
            </a:r>
          </a:p>
          <a:p>
            <a:pPr lvl="1"/>
            <a:r>
              <a:rPr lang="en-US" sz="3800" dirty="0" err="1">
                <a:solidFill>
                  <a:schemeClr val="bg1"/>
                </a:solidFill>
                <a:latin typeface="Abadi" panose="020B0604020104020204" pitchFamily="34" charset="0"/>
              </a:rPr>
              <a:t>Ploty</a:t>
            </a:r>
            <a:r>
              <a:rPr lang="en-US" sz="3800" dirty="0">
                <a:solidFill>
                  <a:schemeClr val="bg1"/>
                </a:solidFill>
                <a:latin typeface="Abadi" panose="020B0604020104020204" pitchFamily="34" charset="0"/>
              </a:rPr>
              <a:t> Dash</a:t>
            </a:r>
          </a:p>
          <a:p>
            <a:pPr lvl="1"/>
            <a:r>
              <a:rPr lang="en-US" sz="3800" dirty="0">
                <a:solidFill>
                  <a:schemeClr val="bg1"/>
                </a:solidFill>
                <a:latin typeface="Abadi" panose="020B0604020104020204" pitchFamily="34" charset="0"/>
              </a:rPr>
              <a:t>Predictive Analysis </a:t>
            </a: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430789"/>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Results </a:t>
            </a:r>
            <a:endParaRPr lang="en-US" dirty="0">
              <a:solidFill>
                <a:schemeClr val="bg1"/>
              </a:solidFill>
            </a:endParaRPr>
          </a:p>
        </p:txBody>
      </p:sp>
    </p:spTree>
    <p:extLst>
      <p:ext uri="{BB962C8B-B14F-4D97-AF65-F5344CB8AC3E}">
        <p14:creationId xmlns:p14="http://schemas.microsoft.com/office/powerpoint/2010/main" val="32100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icroscopic view of cells">
            <a:extLst>
              <a:ext uri="{FF2B5EF4-FFF2-40B4-BE49-F238E27FC236}">
                <a16:creationId xmlns:a16="http://schemas.microsoft.com/office/drawing/2014/main" id="{84653341-BFAC-72F8-C359-6890296B06EE}"/>
              </a:ext>
            </a:extLst>
          </p:cNvPr>
          <p:cNvPicPr>
            <a:picLocks noChangeAspect="1"/>
          </p:cNvPicPr>
          <p:nvPr/>
        </p:nvPicPr>
        <p:blipFill rotWithShape="1">
          <a:blip r:embed="rId2">
            <a:alphaModFix amt="35000"/>
          </a:blip>
          <a:srcRect t="11457" r="-1" b="13540"/>
          <a:stretch/>
        </p:blipFill>
        <p:spPr>
          <a:xfrm>
            <a:off x="19965" y="-2"/>
            <a:ext cx="12191695" cy="6858000"/>
          </a:xfrm>
          <a:prstGeom prst="rect">
            <a:avLst/>
          </a:prstGeom>
        </p:spPr>
      </p:pic>
      <p:sp>
        <p:nvSpPr>
          <p:cNvPr id="2" name="Title 1">
            <a:extLst>
              <a:ext uri="{FF2B5EF4-FFF2-40B4-BE49-F238E27FC236}">
                <a16:creationId xmlns:a16="http://schemas.microsoft.com/office/drawing/2014/main" id="{2573C2B6-2FE3-F34A-8027-C994DBF9C995}"/>
              </a:ext>
            </a:extLst>
          </p:cNvPr>
          <p:cNvSpPr>
            <a:spLocks noGrp="1"/>
          </p:cNvSpPr>
          <p:nvPr>
            <p:ph type="title"/>
          </p:nvPr>
        </p:nvSpPr>
        <p:spPr>
          <a:xfrm>
            <a:off x="2292054" y="3428998"/>
            <a:ext cx="5816024" cy="2623459"/>
          </a:xfrm>
        </p:spPr>
        <p:txBody>
          <a:bodyPr vert="horz" lIns="91440" tIns="45720" rIns="91440" bIns="45720" rtlCol="0" anchor="t">
            <a:normAutofit fontScale="90000"/>
          </a:bodyPr>
          <a:lstStyle/>
          <a:p>
            <a:r>
              <a:rPr lang="en-US" sz="6600"/>
              <a:t>Insights drawn from EDA</a:t>
            </a:r>
          </a:p>
        </p:txBody>
      </p:sp>
      <p:sp>
        <p:nvSpPr>
          <p:cNvPr id="3" name="TextBox 2">
            <a:extLst>
              <a:ext uri="{FF2B5EF4-FFF2-40B4-BE49-F238E27FC236}">
                <a16:creationId xmlns:a16="http://schemas.microsoft.com/office/drawing/2014/main" id="{77B87B72-7077-8A4D-9DB4-D46C6098A585}"/>
              </a:ext>
            </a:extLst>
          </p:cNvPr>
          <p:cNvSpPr txBox="1"/>
          <p:nvPr/>
        </p:nvSpPr>
        <p:spPr>
          <a:xfrm>
            <a:off x="2451093" y="2268786"/>
            <a:ext cx="5676648" cy="1160213"/>
          </a:xfrm>
          <a:prstGeom prst="rect">
            <a:avLst/>
          </a:prstGeom>
        </p:spPr>
        <p:txBody>
          <a:bodyPr vert="horz" lIns="91440" tIns="0" rIns="91440" bIns="45720" rtlCol="0" anchor="b">
            <a:normAutofit/>
          </a:bodyPr>
          <a:lstStyle/>
          <a:p>
            <a:pPr algn="r">
              <a:lnSpc>
                <a:spcPct val="120000"/>
              </a:lnSpc>
              <a:spcBef>
                <a:spcPts val="500"/>
              </a:spcBef>
              <a:spcAft>
                <a:spcPts val="600"/>
              </a:spcAft>
              <a:buClr>
                <a:schemeClr val="accent6"/>
              </a:buClr>
              <a:buSzPct val="90000"/>
            </a:pPr>
            <a:r>
              <a:rPr lang="en-US" sz="2000"/>
              <a:t>Section 2</a:t>
            </a:r>
          </a:p>
        </p:txBody>
      </p:sp>
    </p:spTree>
    <p:extLst>
      <p:ext uri="{BB962C8B-B14F-4D97-AF65-F5344CB8AC3E}">
        <p14:creationId xmlns:p14="http://schemas.microsoft.com/office/powerpoint/2010/main" val="321375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721387" y="1897392"/>
            <a:ext cx="9023311"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Flight Number vs. Launch Site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961388" y="346364"/>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bg1"/>
                </a:solidFill>
                <a:latin typeface="Abadi"/>
              </a:rPr>
              <a:t>Results: Data Visualization (Matplotlib &amp; Seaborn)</a:t>
            </a:r>
            <a:endParaRPr lang="en-US" sz="3600" dirty="0">
              <a:solidFill>
                <a:schemeClr val="bg1"/>
              </a:solidFill>
            </a:endParaRPr>
          </a:p>
        </p:txBody>
      </p:sp>
      <p:pic>
        <p:nvPicPr>
          <p:cNvPr id="3" name="Picture 2" descr="A picture containing chart&#10;&#10;Description automatically generated">
            <a:extLst>
              <a:ext uri="{FF2B5EF4-FFF2-40B4-BE49-F238E27FC236}">
                <a16:creationId xmlns:a16="http://schemas.microsoft.com/office/drawing/2014/main" id="{35B1A3F8-347C-514A-A3E4-E8E199F2F3DA}"/>
              </a:ext>
            </a:extLst>
          </p:cNvPr>
          <p:cNvPicPr>
            <a:picLocks noChangeAspect="1"/>
          </p:cNvPicPr>
          <p:nvPr/>
        </p:nvPicPr>
        <p:blipFill>
          <a:blip r:embed="rId4"/>
          <a:stretch>
            <a:fillRect/>
          </a:stretch>
        </p:blipFill>
        <p:spPr>
          <a:xfrm>
            <a:off x="1321606" y="2660073"/>
            <a:ext cx="9942139" cy="3851563"/>
          </a:xfrm>
          <a:prstGeom prst="rect">
            <a:avLst/>
          </a:prstGeom>
        </p:spPr>
      </p:pic>
    </p:spTree>
    <p:extLst>
      <p:ext uri="{BB962C8B-B14F-4D97-AF65-F5344CB8AC3E}">
        <p14:creationId xmlns:p14="http://schemas.microsoft.com/office/powerpoint/2010/main" val="3895509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721387" y="1897392"/>
            <a:ext cx="9023311"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Payload vs. Launch Site - </a:t>
            </a:r>
            <a:r>
              <a:rPr lang="en-US" sz="2000" dirty="0">
                <a:solidFill>
                  <a:schemeClr val="tx2">
                    <a:lumMod val="10000"/>
                  </a:schemeClr>
                </a:solidFill>
                <a:latin typeface="Abadi" panose="020B0604020104020204" pitchFamily="34" charset="0"/>
              </a:rPr>
              <a:t>for the VAFB-SLC </a:t>
            </a:r>
            <a:r>
              <a:rPr lang="en-US" sz="2000" dirty="0" err="1">
                <a:solidFill>
                  <a:schemeClr val="tx2">
                    <a:lumMod val="10000"/>
                  </a:schemeClr>
                </a:solidFill>
                <a:latin typeface="Abadi" panose="020B0604020104020204" pitchFamily="34" charset="0"/>
              </a:rPr>
              <a:t>launchsite</a:t>
            </a:r>
            <a:r>
              <a:rPr lang="en-US" sz="2000" dirty="0">
                <a:solidFill>
                  <a:schemeClr val="tx2">
                    <a:lumMod val="10000"/>
                  </a:schemeClr>
                </a:solidFill>
                <a:latin typeface="Abadi" panose="020B0604020104020204" pitchFamily="34" charset="0"/>
              </a:rPr>
              <a:t> there are no rockets launched for heavy pay load mass(greater than 10000).</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158566" y="326017"/>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bg1"/>
                </a:solidFill>
                <a:latin typeface="Abadi"/>
              </a:rPr>
              <a:t>Results: Data Visualization (Matplotlib &amp; Seaborn)</a:t>
            </a:r>
            <a:endParaRPr lang="en-US" sz="3600" dirty="0">
              <a:solidFill>
                <a:schemeClr val="bg1"/>
              </a:solidFill>
            </a:endParaRPr>
          </a:p>
        </p:txBody>
      </p:sp>
      <p:pic>
        <p:nvPicPr>
          <p:cNvPr id="5" name="Picture 4" descr="Chart&#10;&#10;Description automatically generated">
            <a:extLst>
              <a:ext uri="{FF2B5EF4-FFF2-40B4-BE49-F238E27FC236}">
                <a16:creationId xmlns:a16="http://schemas.microsoft.com/office/drawing/2014/main" id="{A117F9CA-A1C1-A34A-9693-E1F412D91113}"/>
              </a:ext>
            </a:extLst>
          </p:cNvPr>
          <p:cNvPicPr>
            <a:picLocks noChangeAspect="1"/>
          </p:cNvPicPr>
          <p:nvPr/>
        </p:nvPicPr>
        <p:blipFill>
          <a:blip r:embed="rId4"/>
          <a:stretch>
            <a:fillRect/>
          </a:stretch>
        </p:blipFill>
        <p:spPr>
          <a:xfrm>
            <a:off x="1596696" y="2631682"/>
            <a:ext cx="9639341" cy="3962399"/>
          </a:xfrm>
          <a:prstGeom prst="rect">
            <a:avLst/>
          </a:prstGeom>
        </p:spPr>
      </p:pic>
    </p:spTree>
    <p:extLst>
      <p:ext uri="{BB962C8B-B14F-4D97-AF65-F5344CB8AC3E}">
        <p14:creationId xmlns:p14="http://schemas.microsoft.com/office/powerpoint/2010/main" val="3304084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721387" y="1897392"/>
            <a:ext cx="9023311"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vs. Orbit Type</a:t>
            </a:r>
            <a:endParaRPr lang="en-US" sz="2000" dirty="0">
              <a:solidFill>
                <a:schemeClr val="tx2">
                  <a:lumMod val="10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227839" y="0"/>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bg1"/>
                </a:solidFill>
                <a:latin typeface="Abadi"/>
              </a:rPr>
              <a:t>Results: Data Visualization (Matplotlib &amp; Seaborn)</a:t>
            </a:r>
            <a:endParaRPr lang="en-US" sz="3600" dirty="0">
              <a:solidFill>
                <a:schemeClr val="bg1"/>
              </a:solidFill>
            </a:endParaRPr>
          </a:p>
        </p:txBody>
      </p:sp>
      <p:pic>
        <p:nvPicPr>
          <p:cNvPr id="3" name="Picture 2" descr="Chart, bar chart&#10;&#10;Description automatically generated">
            <a:extLst>
              <a:ext uri="{FF2B5EF4-FFF2-40B4-BE49-F238E27FC236}">
                <a16:creationId xmlns:a16="http://schemas.microsoft.com/office/drawing/2014/main" id="{1B671CD4-7E0C-1E4B-8B73-E1691F442652}"/>
              </a:ext>
            </a:extLst>
          </p:cNvPr>
          <p:cNvPicPr>
            <a:picLocks noChangeAspect="1"/>
          </p:cNvPicPr>
          <p:nvPr/>
        </p:nvPicPr>
        <p:blipFill>
          <a:blip r:embed="rId4"/>
          <a:stretch>
            <a:fillRect/>
          </a:stretch>
        </p:blipFill>
        <p:spPr>
          <a:xfrm>
            <a:off x="3487882" y="2708223"/>
            <a:ext cx="6324600" cy="3632200"/>
          </a:xfrm>
          <a:prstGeom prst="rect">
            <a:avLst/>
          </a:prstGeom>
        </p:spPr>
      </p:pic>
    </p:spTree>
    <p:extLst>
      <p:ext uri="{BB962C8B-B14F-4D97-AF65-F5344CB8AC3E}">
        <p14:creationId xmlns:p14="http://schemas.microsoft.com/office/powerpoint/2010/main" val="2859859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721387" y="1897392"/>
            <a:ext cx="9023311"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Flight Number vs. Orbit Type - </a:t>
            </a:r>
            <a:r>
              <a:rPr lang="en-US" sz="2000" dirty="0">
                <a:latin typeface="Abadi" panose="020B0604020104020204" pitchFamily="34" charset="0"/>
              </a:rPr>
              <a:t> </a:t>
            </a:r>
            <a:r>
              <a:rPr lang="en-US" sz="2000" dirty="0">
                <a:solidFill>
                  <a:schemeClr val="tx2">
                    <a:lumMod val="10000"/>
                  </a:schemeClr>
                </a:solidFill>
                <a:latin typeface="Abadi" panose="020B0604020104020204" pitchFamily="34" charset="0"/>
              </a:rPr>
              <a:t>the success of the LEO orbit appears related to the number of flights; on the other hand, there seems to be no relationship between flight number when in GTO orbit.</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213984" y="0"/>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bg1"/>
                </a:solidFill>
                <a:latin typeface="Abadi"/>
              </a:rPr>
              <a:t>Results: Data Visualization (Matplotlib &amp; Seaborn)</a:t>
            </a:r>
            <a:endParaRPr lang="en-US" sz="3600" dirty="0">
              <a:solidFill>
                <a:schemeClr val="bg1"/>
              </a:solidFill>
            </a:endParaRPr>
          </a:p>
        </p:txBody>
      </p:sp>
      <p:pic>
        <p:nvPicPr>
          <p:cNvPr id="3" name="Picture 2" descr="Chart, scatter chart&#10;&#10;Description automatically generated">
            <a:extLst>
              <a:ext uri="{FF2B5EF4-FFF2-40B4-BE49-F238E27FC236}">
                <a16:creationId xmlns:a16="http://schemas.microsoft.com/office/drawing/2014/main" id="{E4424591-CFA7-BA4D-8669-DC2A1D4EAC5F}"/>
              </a:ext>
            </a:extLst>
          </p:cNvPr>
          <p:cNvPicPr>
            <a:picLocks noChangeAspect="1"/>
          </p:cNvPicPr>
          <p:nvPr/>
        </p:nvPicPr>
        <p:blipFill>
          <a:blip r:embed="rId4"/>
          <a:stretch>
            <a:fillRect/>
          </a:stretch>
        </p:blipFill>
        <p:spPr>
          <a:xfrm>
            <a:off x="1953698" y="2911871"/>
            <a:ext cx="8558687" cy="3435927"/>
          </a:xfrm>
          <a:prstGeom prst="rect">
            <a:avLst/>
          </a:prstGeom>
        </p:spPr>
      </p:pic>
    </p:spTree>
    <p:extLst>
      <p:ext uri="{BB962C8B-B14F-4D97-AF65-F5344CB8AC3E}">
        <p14:creationId xmlns:p14="http://schemas.microsoft.com/office/powerpoint/2010/main" val="271038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036619"/>
            <a:ext cx="9515133" cy="4390592"/>
          </a:xfrm>
          <a:prstGeom prst="rect">
            <a:avLst/>
          </a:prstGeom>
        </p:spPr>
        <p:txBody>
          <a:bodyPr lIns="91440" tIns="45720" rIns="91440" bIns="45720" anchor="t">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Capstone Project is to predict the first stage landing success rate for  SpaceX Falcon9 which will also help determine the cost of a launch in comparison with other providers.</a:t>
            </a:r>
          </a:p>
          <a:p>
            <a:pPr>
              <a:lnSpc>
                <a:spcPct val="100000"/>
              </a:lnSpc>
              <a:spcBef>
                <a:spcPts val="1400"/>
              </a:spcBef>
            </a:pPr>
            <a:r>
              <a:rPr lang="en-US" sz="2200" dirty="0">
                <a:solidFill>
                  <a:schemeClr val="accent3">
                    <a:lumMod val="25000"/>
                  </a:schemeClr>
                </a:solidFill>
                <a:latin typeface="Abadi" panose="020B0604020104020204" pitchFamily="34" charset="0"/>
              </a:rPr>
              <a:t>The methodologies implemented for this task are: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 Data Collection, Web Scraping, and Wrangling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b. Exploratory Data Analysis and Visualization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c. Interactive Data Visualization with Folium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 Predictive Analysis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The data displays the relationship between features such as Flight Number and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Pay load mass as well as Flight Number and Launch Site among other factors like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orbit type, location, and proximity to the launch site that may impact the success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rate of the first stage land.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Additionally, our predictive analysis indicated that the best machine learning model for first stage landing for SpaceX Falcon9 is the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Decision Tree.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39171"/>
            <a:ext cx="10515600" cy="1039909"/>
          </a:xfrm>
          <a:prstGeom prst="rect">
            <a:avLst/>
          </a:prstGeom>
          <a:gradFill flip="none" rotWithShape="1">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tileRect/>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Abadi"/>
              </a:rPr>
              <a:t>Executive Summary</a:t>
            </a:r>
            <a:endParaRPr lang="en-US" b="1" dirty="0">
              <a:solidFill>
                <a:schemeClr val="bg1"/>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721387" y="1897392"/>
            <a:ext cx="9023311" cy="1621663"/>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a:solidFill>
                  <a:schemeClr val="tx2">
                    <a:lumMod val="10000"/>
                  </a:schemeClr>
                </a:solidFill>
                <a:latin typeface="Abadi" panose="020B0604020104020204" pitchFamily="34" charset="0"/>
              </a:rPr>
              <a:t>Payload vs. Orbit Type:</a:t>
            </a:r>
          </a:p>
          <a:p>
            <a:pPr marL="0" indent="0">
              <a:buNone/>
            </a:pPr>
            <a:r>
              <a:rPr lang="en-US" sz="2400">
                <a:solidFill>
                  <a:schemeClr val="tx2">
                    <a:lumMod val="10000"/>
                  </a:schemeClr>
                </a:solidFill>
                <a:latin typeface="Abadi" panose="020B0604020104020204" pitchFamily="34" charset="0"/>
              </a:rPr>
              <a:t>        - With heavy payloads the successful landing or positive landing rate are</a:t>
            </a:r>
          </a:p>
          <a:p>
            <a:pPr marL="0" indent="0">
              <a:buNone/>
            </a:pPr>
            <a:r>
              <a:rPr lang="en-US" sz="2400">
                <a:solidFill>
                  <a:schemeClr val="tx2">
                    <a:lumMod val="10000"/>
                  </a:schemeClr>
                </a:solidFill>
                <a:latin typeface="Abadi" panose="020B0604020104020204" pitchFamily="34" charset="0"/>
              </a:rPr>
              <a:t>          more for Polar, LEO and ISS.</a:t>
            </a:r>
          </a:p>
          <a:p>
            <a:pPr marL="0" indent="0">
              <a:buNone/>
            </a:pPr>
            <a:r>
              <a:rPr lang="en-US" sz="2400">
                <a:solidFill>
                  <a:schemeClr val="tx2">
                    <a:lumMod val="10000"/>
                  </a:schemeClr>
                </a:solidFill>
                <a:latin typeface="Abadi" panose="020B0604020104020204" pitchFamily="34" charset="0"/>
              </a:rPr>
              <a:t>        - However, for GTO we cannot distinguish this well as both positive landing</a:t>
            </a:r>
          </a:p>
          <a:p>
            <a:pPr marL="0" indent="0">
              <a:buNone/>
            </a:pPr>
            <a:r>
              <a:rPr lang="en-US" sz="2400">
                <a:solidFill>
                  <a:schemeClr val="tx2">
                    <a:lumMod val="10000"/>
                  </a:schemeClr>
                </a:solidFill>
                <a:latin typeface="Abadi" panose="020B0604020104020204" pitchFamily="34" charset="0"/>
              </a:rPr>
              <a:t>          rate and negative landing(unsuccessful mission) are both there here.</a:t>
            </a:r>
          </a:p>
          <a:p>
            <a:pPr lvl="1"/>
            <a:endParaRPr lang="en-US" sz="180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200130" y="360218"/>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a:solidFill>
                  <a:schemeClr val="bg1"/>
                </a:solidFill>
                <a:latin typeface="Abadi"/>
              </a:rPr>
              <a:t>Results: Data Visualization (Matplotlib &amp; Seaborn)</a:t>
            </a:r>
            <a:endParaRPr lang="en-US" sz="3600" dirty="0">
              <a:solidFill>
                <a:schemeClr val="bg1"/>
              </a:solidFill>
            </a:endParaRPr>
          </a:p>
        </p:txBody>
      </p:sp>
      <p:pic>
        <p:nvPicPr>
          <p:cNvPr id="5" name="Picture 4" descr="Chart, scatter chart&#10;&#10;Description automatically generated">
            <a:extLst>
              <a:ext uri="{FF2B5EF4-FFF2-40B4-BE49-F238E27FC236}">
                <a16:creationId xmlns:a16="http://schemas.microsoft.com/office/drawing/2014/main" id="{D37FB7CA-0903-974E-8B53-4998286FFB45}"/>
              </a:ext>
            </a:extLst>
          </p:cNvPr>
          <p:cNvPicPr>
            <a:picLocks noChangeAspect="1"/>
          </p:cNvPicPr>
          <p:nvPr/>
        </p:nvPicPr>
        <p:blipFill>
          <a:blip r:embed="rId4"/>
          <a:stretch>
            <a:fillRect/>
          </a:stretch>
        </p:blipFill>
        <p:spPr>
          <a:xfrm>
            <a:off x="3640739" y="3596410"/>
            <a:ext cx="7103959" cy="2901372"/>
          </a:xfrm>
          <a:prstGeom prst="rect">
            <a:avLst/>
          </a:prstGeom>
        </p:spPr>
      </p:pic>
    </p:spTree>
    <p:extLst>
      <p:ext uri="{BB962C8B-B14F-4D97-AF65-F5344CB8AC3E}">
        <p14:creationId xmlns:p14="http://schemas.microsoft.com/office/powerpoint/2010/main" val="566388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1969803" y="808056"/>
            <a:ext cx="8608037" cy="107722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Results: Data Visualization (Matplotlib &amp; Seaborn)</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vert="horz" lIns="91440" tIns="45720" rIns="45720" bIns="45720" rtlCol="0" anchor="ctr">
            <a:normAutofit/>
          </a:bodyPr>
          <a:lstStyle/>
          <a:p>
            <a:pPr defTabSz="457200">
              <a:lnSpc>
                <a:spcPct val="90000"/>
              </a:lnSpc>
              <a:spcAft>
                <a:spcPts val="600"/>
              </a:spcAft>
            </a:pPr>
            <a:fld id="{5075537C-CA84-1446-933C-8E9D027F9201}" type="slidenum">
              <a:rPr lang="en-US" sz="1500" smtClean="0"/>
              <a:pPr defTabSz="457200">
                <a:lnSpc>
                  <a:spcPct val="90000"/>
                </a:lnSpc>
                <a:spcAft>
                  <a:spcPts val="600"/>
                </a:spcAft>
              </a:pPr>
              <a:t>31</a:t>
            </a:fld>
            <a:endParaRPr lang="en-US" sz="1500"/>
          </a:p>
        </p:txBody>
      </p:sp>
      <p:pic>
        <p:nvPicPr>
          <p:cNvPr id="5" name="Picture 4" descr="Chart, line chart&#10;&#10;Description automatically generated">
            <a:extLst>
              <a:ext uri="{FF2B5EF4-FFF2-40B4-BE49-F238E27FC236}">
                <a16:creationId xmlns:a16="http://schemas.microsoft.com/office/drawing/2014/main" id="{AA563346-06D1-614F-A957-7317787A4648}"/>
              </a:ext>
            </a:extLst>
          </p:cNvPr>
          <p:cNvPicPr>
            <a:picLocks noChangeAspect="1"/>
          </p:cNvPicPr>
          <p:nvPr/>
        </p:nvPicPr>
        <p:blipFill rotWithShape="1">
          <a:blip r:embed="rId4"/>
          <a:srcRect l="13340" r="12177" b="-2"/>
          <a:stretch/>
        </p:blipFill>
        <p:spPr>
          <a:xfrm>
            <a:off x="2286938" y="2364159"/>
            <a:ext cx="4454381" cy="3364051"/>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412020" y="2052116"/>
            <a:ext cx="3164142" cy="399782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338328">
              <a:lnSpc>
                <a:spcPct val="120000"/>
              </a:lnSpc>
              <a:spcBef>
                <a:spcPts val="500"/>
              </a:spcBef>
              <a:spcAft>
                <a:spcPts val="600"/>
              </a:spcAft>
              <a:buClr>
                <a:schemeClr val="accent6"/>
              </a:buClr>
              <a:buSzPct val="90000"/>
              <a:buFont typeface="Wingdings" panose="05000000000000000000" pitchFamily="2" charset="2"/>
              <a:buChar char="§"/>
            </a:pPr>
            <a:r>
              <a:rPr lang="en-US" sz="1600">
                <a:solidFill>
                  <a:schemeClr val="tx1"/>
                </a:solidFill>
                <a:latin typeface="+mn-lt"/>
              </a:rPr>
              <a:t>Launch Success Yearly Trend - you can observe that the success rate since 2013 kept increasing till 2020</a:t>
            </a:r>
          </a:p>
        </p:txBody>
      </p:sp>
    </p:spTree>
    <p:extLst>
      <p:ext uri="{BB962C8B-B14F-4D97-AF65-F5344CB8AC3E}">
        <p14:creationId xmlns:p14="http://schemas.microsoft.com/office/powerpoint/2010/main" val="3323267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721387" y="1897393"/>
            <a:ext cx="4511655" cy="2522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All Launch Site Names:</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Launch Site Names Begin with ‘CCA’</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975242" y="0"/>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bg1"/>
                </a:solidFill>
                <a:latin typeface="Abadi"/>
              </a:rPr>
              <a:t>Results: EDA with SQL</a:t>
            </a:r>
            <a:endParaRPr lang="en-US" sz="3600" dirty="0">
              <a:solidFill>
                <a:schemeClr val="bg1"/>
              </a:solidFill>
            </a:endParaRPr>
          </a:p>
        </p:txBody>
      </p:sp>
      <p:pic>
        <p:nvPicPr>
          <p:cNvPr id="3" name="Picture 2" descr="Graphical user interface, text, application, chat or text message&#10;&#10;Description automatically generated">
            <a:extLst>
              <a:ext uri="{FF2B5EF4-FFF2-40B4-BE49-F238E27FC236}">
                <a16:creationId xmlns:a16="http://schemas.microsoft.com/office/drawing/2014/main" id="{EDA9BB4E-F45F-EC49-B397-6BBBF161535D}"/>
              </a:ext>
            </a:extLst>
          </p:cNvPr>
          <p:cNvPicPr>
            <a:picLocks noChangeAspect="1"/>
          </p:cNvPicPr>
          <p:nvPr/>
        </p:nvPicPr>
        <p:blipFill>
          <a:blip r:embed="rId4"/>
          <a:stretch>
            <a:fillRect/>
          </a:stretch>
        </p:blipFill>
        <p:spPr>
          <a:xfrm>
            <a:off x="7064314" y="1500569"/>
            <a:ext cx="2675431" cy="192843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CE52646-0C1F-314A-BFA0-50AC22C3E0CE}"/>
              </a:ext>
            </a:extLst>
          </p:cNvPr>
          <p:cNvPicPr>
            <a:picLocks noChangeAspect="1"/>
          </p:cNvPicPr>
          <p:nvPr/>
        </p:nvPicPr>
        <p:blipFill>
          <a:blip r:embed="rId5"/>
          <a:stretch>
            <a:fillRect/>
          </a:stretch>
        </p:blipFill>
        <p:spPr>
          <a:xfrm>
            <a:off x="1721387" y="3841191"/>
            <a:ext cx="9822874" cy="2522208"/>
          </a:xfrm>
          <a:prstGeom prst="rect">
            <a:avLst/>
          </a:prstGeom>
        </p:spPr>
      </p:pic>
    </p:spTree>
    <p:extLst>
      <p:ext uri="{BB962C8B-B14F-4D97-AF65-F5344CB8AC3E}">
        <p14:creationId xmlns:p14="http://schemas.microsoft.com/office/powerpoint/2010/main" val="2295307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721387" y="1897392"/>
            <a:ext cx="5552249" cy="27992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Total Payload Mass:</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Average Payload Mass by F9 v1.1</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002953" y="0"/>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bg1"/>
                </a:solidFill>
                <a:latin typeface="Abadi"/>
              </a:rPr>
              <a:t>Results: EDA with SQL</a:t>
            </a:r>
            <a:endParaRPr lang="en-US" sz="3600" dirty="0">
              <a:solidFill>
                <a:schemeClr val="bg1"/>
              </a:solidFill>
            </a:endParaRPr>
          </a:p>
        </p:txBody>
      </p:sp>
      <p:pic>
        <p:nvPicPr>
          <p:cNvPr id="3" name="Picture 2" descr="Text&#10;&#10;Description automatically generated with medium confidence">
            <a:extLst>
              <a:ext uri="{FF2B5EF4-FFF2-40B4-BE49-F238E27FC236}">
                <a16:creationId xmlns:a16="http://schemas.microsoft.com/office/drawing/2014/main" id="{4FDDE5A4-C109-2241-84AD-A4BE34A2CFDA}"/>
              </a:ext>
            </a:extLst>
          </p:cNvPr>
          <p:cNvPicPr>
            <a:picLocks noChangeAspect="1"/>
          </p:cNvPicPr>
          <p:nvPr/>
        </p:nvPicPr>
        <p:blipFill>
          <a:blip r:embed="rId4"/>
          <a:stretch>
            <a:fillRect/>
          </a:stretch>
        </p:blipFill>
        <p:spPr>
          <a:xfrm>
            <a:off x="5009573" y="2305627"/>
            <a:ext cx="3225800" cy="889000"/>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0D54605E-6EAB-9E46-9909-309F24B3E200}"/>
              </a:ext>
            </a:extLst>
          </p:cNvPr>
          <p:cNvPicPr>
            <a:picLocks noChangeAspect="1"/>
          </p:cNvPicPr>
          <p:nvPr/>
        </p:nvPicPr>
        <p:blipFill>
          <a:blip r:embed="rId5"/>
          <a:stretch>
            <a:fillRect/>
          </a:stretch>
        </p:blipFill>
        <p:spPr>
          <a:xfrm>
            <a:off x="4000500" y="4696691"/>
            <a:ext cx="4191000" cy="914400"/>
          </a:xfrm>
          <a:prstGeom prst="rect">
            <a:avLst/>
          </a:prstGeom>
        </p:spPr>
      </p:pic>
    </p:spTree>
    <p:extLst>
      <p:ext uri="{BB962C8B-B14F-4D97-AF65-F5344CB8AC3E}">
        <p14:creationId xmlns:p14="http://schemas.microsoft.com/office/powerpoint/2010/main" val="4079579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721387" y="1897392"/>
            <a:ext cx="8489413" cy="273002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First Successful Ground Landing Date</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Successful Drone Ship Landing with Payload between 4000 and 6000:</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989096" y="0"/>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chemeClr val="bg1"/>
                </a:solidFill>
                <a:latin typeface="Abadi"/>
              </a:rPr>
              <a:t>Results: EDA with SQL</a:t>
            </a:r>
            <a:endParaRPr lang="en-US" sz="3600" dirty="0">
              <a:solidFill>
                <a:schemeClr val="bg1"/>
              </a:solidFill>
            </a:endParaRPr>
          </a:p>
        </p:txBody>
      </p:sp>
      <p:pic>
        <p:nvPicPr>
          <p:cNvPr id="3" name="Picture 2" descr="Text&#10;&#10;Description automatically generated with medium confidence">
            <a:extLst>
              <a:ext uri="{FF2B5EF4-FFF2-40B4-BE49-F238E27FC236}">
                <a16:creationId xmlns:a16="http://schemas.microsoft.com/office/drawing/2014/main" id="{0618B8AA-1E4B-F940-A357-FC637A2EE470}"/>
              </a:ext>
            </a:extLst>
          </p:cNvPr>
          <p:cNvPicPr>
            <a:picLocks noChangeAspect="1"/>
          </p:cNvPicPr>
          <p:nvPr/>
        </p:nvPicPr>
        <p:blipFill>
          <a:blip r:embed="rId4"/>
          <a:stretch>
            <a:fillRect/>
          </a:stretch>
        </p:blipFill>
        <p:spPr>
          <a:xfrm>
            <a:off x="3123623" y="2590800"/>
            <a:ext cx="4559300" cy="838200"/>
          </a:xfrm>
          <a:prstGeom prst="rect">
            <a:avLst/>
          </a:prstGeom>
        </p:spPr>
      </p:pic>
      <p:pic>
        <p:nvPicPr>
          <p:cNvPr id="10" name="Picture 9">
            <a:extLst>
              <a:ext uri="{FF2B5EF4-FFF2-40B4-BE49-F238E27FC236}">
                <a16:creationId xmlns:a16="http://schemas.microsoft.com/office/drawing/2014/main" id="{35324D33-BB9D-504C-970C-B80FCCB63A86}"/>
              </a:ext>
            </a:extLst>
          </p:cNvPr>
          <p:cNvPicPr>
            <a:picLocks noChangeAspect="1"/>
          </p:cNvPicPr>
          <p:nvPr/>
        </p:nvPicPr>
        <p:blipFill>
          <a:blip r:embed="rId5"/>
          <a:stretch>
            <a:fillRect/>
          </a:stretch>
        </p:blipFill>
        <p:spPr>
          <a:xfrm>
            <a:off x="4530436" y="4627418"/>
            <a:ext cx="2107623" cy="1727200"/>
          </a:xfrm>
          <a:prstGeom prst="rect">
            <a:avLst/>
          </a:prstGeom>
        </p:spPr>
      </p:pic>
    </p:spTree>
    <p:extLst>
      <p:ext uri="{BB962C8B-B14F-4D97-AF65-F5344CB8AC3E}">
        <p14:creationId xmlns:p14="http://schemas.microsoft.com/office/powerpoint/2010/main" val="2003281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721388" y="1897392"/>
            <a:ext cx="7713558" cy="3381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Boosters Carried Maximum Payload:</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016807" y="0"/>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Flight Number vs. Launch Site</a:t>
            </a:r>
            <a:endParaRPr lang="en-US" dirty="0">
              <a:solidFill>
                <a:schemeClr val="bg1"/>
              </a:solidFill>
            </a:endParaRPr>
          </a:p>
        </p:txBody>
      </p:sp>
      <p:pic>
        <p:nvPicPr>
          <p:cNvPr id="3" name="Picture 2" descr="Table&#10;&#10;Description automatically generated">
            <a:extLst>
              <a:ext uri="{FF2B5EF4-FFF2-40B4-BE49-F238E27FC236}">
                <a16:creationId xmlns:a16="http://schemas.microsoft.com/office/drawing/2014/main" id="{051C91DE-455B-5C46-BB7E-0F71EF6BD597}"/>
              </a:ext>
            </a:extLst>
          </p:cNvPr>
          <p:cNvPicPr>
            <a:picLocks noChangeAspect="1"/>
          </p:cNvPicPr>
          <p:nvPr/>
        </p:nvPicPr>
        <p:blipFill>
          <a:blip r:embed="rId4"/>
          <a:stretch>
            <a:fillRect/>
          </a:stretch>
        </p:blipFill>
        <p:spPr>
          <a:xfrm>
            <a:off x="2183823" y="2393033"/>
            <a:ext cx="5219700" cy="876300"/>
          </a:xfrm>
          <a:prstGeom prst="rect">
            <a:avLst/>
          </a:prstGeom>
        </p:spPr>
      </p:pic>
      <p:pic>
        <p:nvPicPr>
          <p:cNvPr id="6" name="Picture 5" descr="Text, table&#10;&#10;Description automatically generated with medium confidence">
            <a:extLst>
              <a:ext uri="{FF2B5EF4-FFF2-40B4-BE49-F238E27FC236}">
                <a16:creationId xmlns:a16="http://schemas.microsoft.com/office/drawing/2014/main" id="{5BE40D06-D56C-E345-93A8-CE1944A5F01F}"/>
              </a:ext>
            </a:extLst>
          </p:cNvPr>
          <p:cNvPicPr>
            <a:picLocks noChangeAspect="1"/>
          </p:cNvPicPr>
          <p:nvPr/>
        </p:nvPicPr>
        <p:blipFill>
          <a:blip r:embed="rId5"/>
          <a:stretch>
            <a:fillRect/>
          </a:stretch>
        </p:blipFill>
        <p:spPr>
          <a:xfrm>
            <a:off x="7865958" y="3058667"/>
            <a:ext cx="2019300" cy="3760458"/>
          </a:xfrm>
          <a:prstGeom prst="rect">
            <a:avLst/>
          </a:prstGeom>
        </p:spPr>
      </p:pic>
    </p:spTree>
    <p:extLst>
      <p:ext uri="{BB962C8B-B14F-4D97-AF65-F5344CB8AC3E}">
        <p14:creationId xmlns:p14="http://schemas.microsoft.com/office/powerpoint/2010/main" val="1724344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721388" y="1897392"/>
            <a:ext cx="7713558" cy="33811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2015 Launch Records: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Rank Landing Outcomes Between 2010-06-04 and 2017-03-20</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044516" y="445879"/>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Flight Number vs. Launch Site</a:t>
            </a:r>
            <a:endParaRPr lang="en-US"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87BE3250-AC3E-3B4D-BCFE-9356A3ED8634}"/>
              </a:ext>
            </a:extLst>
          </p:cNvPr>
          <p:cNvPicPr>
            <a:picLocks noChangeAspect="1"/>
          </p:cNvPicPr>
          <p:nvPr/>
        </p:nvPicPr>
        <p:blipFill>
          <a:blip r:embed="rId4"/>
          <a:stretch>
            <a:fillRect/>
          </a:stretch>
        </p:blipFill>
        <p:spPr>
          <a:xfrm>
            <a:off x="4229100" y="2270651"/>
            <a:ext cx="3733800" cy="1054100"/>
          </a:xfrm>
          <a:prstGeom prst="rect">
            <a:avLst/>
          </a:prstGeom>
        </p:spPr>
      </p:pic>
      <p:pic>
        <p:nvPicPr>
          <p:cNvPr id="6" name="Picture 5" descr="Table&#10;&#10;Description automatically generated">
            <a:extLst>
              <a:ext uri="{FF2B5EF4-FFF2-40B4-BE49-F238E27FC236}">
                <a16:creationId xmlns:a16="http://schemas.microsoft.com/office/drawing/2014/main" id="{B3B6F475-8C12-0442-B425-3301A5C7C942}"/>
              </a:ext>
            </a:extLst>
          </p:cNvPr>
          <p:cNvPicPr>
            <a:picLocks noChangeAspect="1"/>
          </p:cNvPicPr>
          <p:nvPr/>
        </p:nvPicPr>
        <p:blipFill>
          <a:blip r:embed="rId5"/>
          <a:stretch>
            <a:fillRect/>
          </a:stretch>
        </p:blipFill>
        <p:spPr>
          <a:xfrm>
            <a:off x="4897581" y="4008528"/>
            <a:ext cx="3505200" cy="2382982"/>
          </a:xfrm>
          <a:prstGeom prst="rect">
            <a:avLst/>
          </a:prstGeom>
        </p:spPr>
      </p:pic>
    </p:spTree>
    <p:extLst>
      <p:ext uri="{BB962C8B-B14F-4D97-AF65-F5344CB8AC3E}">
        <p14:creationId xmlns:p14="http://schemas.microsoft.com/office/powerpoint/2010/main" val="4266406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1">
                <a:shade val="48000"/>
                <a:satMod val="110000"/>
                <a:lumMod val="40000"/>
              </a:schemeClr>
              <a:schemeClr val="bg1">
                <a:tint val="90000"/>
                <a:lumMod val="10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C2B6-2FE3-F34A-8027-C994DBF9C995}"/>
              </a:ext>
            </a:extLst>
          </p:cNvPr>
          <p:cNvSpPr>
            <a:spLocks noGrp="1"/>
          </p:cNvSpPr>
          <p:nvPr>
            <p:ph type="title"/>
          </p:nvPr>
        </p:nvSpPr>
        <p:spPr>
          <a:xfrm>
            <a:off x="850392" y="1044250"/>
            <a:ext cx="6684266" cy="4431264"/>
          </a:xfrm>
        </p:spPr>
        <p:txBody>
          <a:bodyPr vert="horz" lIns="91440" tIns="45720" rIns="91440" bIns="45720" rtlCol="0" anchor="ctr">
            <a:normAutofit/>
          </a:bodyPr>
          <a:lstStyle/>
          <a:p>
            <a:r>
              <a:rPr lang="en-US" sz="8000"/>
              <a:t>Launch Sites Proximities Analysis</a:t>
            </a:r>
          </a:p>
        </p:txBody>
      </p:sp>
      <p:sp>
        <p:nvSpPr>
          <p:cNvPr id="3" name="TextBox 2">
            <a:extLst>
              <a:ext uri="{FF2B5EF4-FFF2-40B4-BE49-F238E27FC236}">
                <a16:creationId xmlns:a16="http://schemas.microsoft.com/office/drawing/2014/main" id="{77B87B72-7077-8A4D-9DB4-D46C6098A585}"/>
              </a:ext>
            </a:extLst>
          </p:cNvPr>
          <p:cNvSpPr txBox="1"/>
          <p:nvPr/>
        </p:nvSpPr>
        <p:spPr>
          <a:xfrm>
            <a:off x="8110249" y="1044250"/>
            <a:ext cx="2775192" cy="4431264"/>
          </a:xfrm>
          <a:prstGeom prst="rect">
            <a:avLst/>
          </a:prstGeom>
        </p:spPr>
        <p:txBody>
          <a:bodyPr vert="horz" lIns="91440" tIns="45720" rIns="91440" bIns="45720" rtlCol="0" anchor="ctr">
            <a:normAutofit/>
          </a:bodyPr>
          <a:lstStyle/>
          <a:p>
            <a:pPr>
              <a:lnSpc>
                <a:spcPct val="120000"/>
              </a:lnSpc>
              <a:spcBef>
                <a:spcPts val="1000"/>
              </a:spcBef>
              <a:spcAft>
                <a:spcPts val="600"/>
              </a:spcAft>
              <a:buClr>
                <a:schemeClr val="accent1"/>
              </a:buClr>
              <a:buSzPct val="160000"/>
            </a:pPr>
            <a:r>
              <a:rPr lang="en-US" sz="2800" cap="all">
                <a:solidFill>
                  <a:schemeClr val="tx1">
                    <a:lumMod val="85000"/>
                    <a:lumOff val="15000"/>
                  </a:schemeClr>
                </a:solidFill>
              </a:rPr>
              <a:t>Section 3</a:t>
            </a:r>
          </a:p>
        </p:txBody>
      </p:sp>
    </p:spTree>
    <p:extLst>
      <p:ext uri="{BB962C8B-B14F-4D97-AF65-F5344CB8AC3E}">
        <p14:creationId xmlns:p14="http://schemas.microsoft.com/office/powerpoint/2010/main" val="112515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8285"/>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Results – Folium Maps</a:t>
            </a:r>
            <a:endParaRPr lang="en-US" dirty="0">
              <a:solidFill>
                <a:schemeClr val="bg1"/>
              </a:solidFill>
            </a:endParaRPr>
          </a:p>
        </p:txBody>
      </p:sp>
      <p:pic>
        <p:nvPicPr>
          <p:cNvPr id="3" name="Picture 2" descr="Map&#10;&#10;Description automatically generated">
            <a:extLst>
              <a:ext uri="{FF2B5EF4-FFF2-40B4-BE49-F238E27FC236}">
                <a16:creationId xmlns:a16="http://schemas.microsoft.com/office/drawing/2014/main" id="{CAB425B7-D4F9-7948-9950-C57F1EEBF6E1}"/>
              </a:ext>
            </a:extLst>
          </p:cNvPr>
          <p:cNvPicPr>
            <a:picLocks noChangeAspect="1"/>
          </p:cNvPicPr>
          <p:nvPr/>
        </p:nvPicPr>
        <p:blipFill>
          <a:blip r:embed="rId4"/>
          <a:stretch>
            <a:fillRect/>
          </a:stretch>
        </p:blipFill>
        <p:spPr>
          <a:xfrm>
            <a:off x="853003" y="1807337"/>
            <a:ext cx="10349615" cy="4684718"/>
          </a:xfrm>
          <a:prstGeom prst="rect">
            <a:avLst/>
          </a:prstGeom>
        </p:spPr>
      </p:pic>
    </p:spTree>
    <p:extLst>
      <p:ext uri="{BB962C8B-B14F-4D97-AF65-F5344CB8AC3E}">
        <p14:creationId xmlns:p14="http://schemas.microsoft.com/office/powerpoint/2010/main" val="1544105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8285"/>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Results – Folium Maps</a:t>
            </a:r>
            <a:endParaRPr lang="en-US" dirty="0">
              <a:solidFill>
                <a:schemeClr val="bg1"/>
              </a:solidFill>
            </a:endParaRPr>
          </a:p>
        </p:txBody>
      </p:sp>
      <p:pic>
        <p:nvPicPr>
          <p:cNvPr id="3" name="Picture 2" descr="Map&#10;&#10;Description automatically generated">
            <a:extLst>
              <a:ext uri="{FF2B5EF4-FFF2-40B4-BE49-F238E27FC236}">
                <a16:creationId xmlns:a16="http://schemas.microsoft.com/office/drawing/2014/main" id="{066089F4-2F6D-1D48-BCAD-FB9D838E6D3F}"/>
              </a:ext>
            </a:extLst>
          </p:cNvPr>
          <p:cNvPicPr>
            <a:picLocks noChangeAspect="1"/>
          </p:cNvPicPr>
          <p:nvPr/>
        </p:nvPicPr>
        <p:blipFill>
          <a:blip r:embed="rId4"/>
          <a:stretch>
            <a:fillRect/>
          </a:stretch>
        </p:blipFill>
        <p:spPr>
          <a:xfrm>
            <a:off x="1199501" y="2209119"/>
            <a:ext cx="9656619" cy="4451948"/>
          </a:xfrm>
          <a:prstGeom prst="rect">
            <a:avLst/>
          </a:prstGeom>
        </p:spPr>
      </p:pic>
    </p:spTree>
    <p:extLst>
      <p:ext uri="{BB962C8B-B14F-4D97-AF65-F5344CB8AC3E}">
        <p14:creationId xmlns:p14="http://schemas.microsoft.com/office/powerpoint/2010/main" val="41997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0"/>
            <a:ext cx="10530114" cy="1288473"/>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b="1">
                <a:solidFill>
                  <a:schemeClr val="bg1"/>
                </a:solidFill>
                <a:latin typeface="Abadi"/>
              </a:rPr>
              <a:t>Introduction</a:t>
            </a:r>
            <a:endParaRPr lang="en-US" sz="4800" b="1" dirty="0">
              <a:solidFill>
                <a:schemeClr val="bg1"/>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651413" cy="18984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a:solidFill>
                  <a:schemeClr val="accent3">
                    <a:lumMod val="25000"/>
                  </a:schemeClr>
                </a:solidFill>
                <a:latin typeface="Abadi" panose="020B0604020104020204" pitchFamily="34" charset="0"/>
              </a:rPr>
              <a:t>In this project, the aim was to predict the landing success of the first stage SpaceX Falcon9. Currently, SpaceX advertises Falcon9 rocket launches at a cost of 62 million dollars. In contrast, other providers market cost is an upward of 165 million dollars each. SpaceX launch costs are lower due to the reuse of the first stage. Hence, determining if the first stage will land successfully will also determine the cost of a launch.</a:t>
            </a:r>
          </a:p>
          <a:p>
            <a:pPr>
              <a:spcBef>
                <a:spcPts val="1400"/>
              </a:spcBef>
            </a:pPr>
            <a:r>
              <a:rPr lang="en-US" sz="2400">
                <a:solidFill>
                  <a:schemeClr val="accent3">
                    <a:lumMod val="25000"/>
                  </a:schemeClr>
                </a:solidFill>
                <a:latin typeface="Abadi" panose="020B0604020104020204" pitchFamily="34" charset="0"/>
              </a:rPr>
              <a:t>Most unsuccessful landings are planned and SpaceX performs a controlled landing in the Ocean.</a:t>
            </a:r>
          </a:p>
          <a:p>
            <a:pPr>
              <a:spcBef>
                <a:spcPts val="1400"/>
              </a:spcBef>
            </a:pPr>
            <a:r>
              <a:rPr lang="en-US" sz="2400">
                <a:solidFill>
                  <a:schemeClr val="accent3">
                    <a:lumMod val="25000"/>
                  </a:schemeClr>
                </a:solidFill>
                <a:latin typeface="Abadi" panose="020B0604020104020204" pitchFamily="34" charset="0"/>
              </a:rPr>
              <a:t>This brings us to the main question: Given launch record values such as flight number, launch site, payload, payload mass, orbit, launch outcome, etc. Can we predict the first stage landing success?</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8285"/>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Results – Folium Maps</a:t>
            </a:r>
            <a:endParaRPr lang="en-US" dirty="0">
              <a:solidFill>
                <a:schemeClr val="bg1"/>
              </a:solidFill>
            </a:endParaRPr>
          </a:p>
        </p:txBody>
      </p:sp>
      <p:pic>
        <p:nvPicPr>
          <p:cNvPr id="3" name="Picture 2" descr="Diagram&#10;&#10;Description automatically generated">
            <a:extLst>
              <a:ext uri="{FF2B5EF4-FFF2-40B4-BE49-F238E27FC236}">
                <a16:creationId xmlns:a16="http://schemas.microsoft.com/office/drawing/2014/main" id="{5A5BC0E5-DF73-554A-8A67-630CD404F93D}"/>
              </a:ext>
            </a:extLst>
          </p:cNvPr>
          <p:cNvPicPr>
            <a:picLocks noChangeAspect="1"/>
          </p:cNvPicPr>
          <p:nvPr/>
        </p:nvPicPr>
        <p:blipFill>
          <a:blip r:embed="rId4"/>
          <a:stretch>
            <a:fillRect/>
          </a:stretch>
        </p:blipFill>
        <p:spPr>
          <a:xfrm>
            <a:off x="1253566" y="1927697"/>
            <a:ext cx="9518073" cy="4761996"/>
          </a:xfrm>
          <a:prstGeom prst="rect">
            <a:avLst/>
          </a:prstGeom>
        </p:spPr>
      </p:pic>
    </p:spTree>
    <p:extLst>
      <p:ext uri="{BB962C8B-B14F-4D97-AF65-F5344CB8AC3E}">
        <p14:creationId xmlns:p14="http://schemas.microsoft.com/office/powerpoint/2010/main" val="19146874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Class “1” indicates a successful launch and Class “0” indicates a failed launch.</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8285"/>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chemeClr val="bg1"/>
                </a:solidFill>
                <a:latin typeface="Abadi"/>
              </a:rPr>
              <a:t>Results – Success/Failed Launches For Each Site Map</a:t>
            </a:r>
            <a:endParaRPr lang="en-US" sz="3200" dirty="0">
              <a:solidFill>
                <a:schemeClr val="bg1"/>
              </a:solidFill>
            </a:endParaRPr>
          </a:p>
        </p:txBody>
      </p:sp>
      <p:pic>
        <p:nvPicPr>
          <p:cNvPr id="3" name="Picture 2" descr="Table&#10;&#10;Description automatically generated">
            <a:extLst>
              <a:ext uri="{FF2B5EF4-FFF2-40B4-BE49-F238E27FC236}">
                <a16:creationId xmlns:a16="http://schemas.microsoft.com/office/drawing/2014/main" id="{0E70268A-B9B4-F442-8F71-5B73777F3178}"/>
              </a:ext>
            </a:extLst>
          </p:cNvPr>
          <p:cNvPicPr>
            <a:picLocks noChangeAspect="1"/>
          </p:cNvPicPr>
          <p:nvPr/>
        </p:nvPicPr>
        <p:blipFill>
          <a:blip r:embed="rId4"/>
          <a:stretch>
            <a:fillRect/>
          </a:stretch>
        </p:blipFill>
        <p:spPr>
          <a:xfrm>
            <a:off x="5470236" y="2411268"/>
            <a:ext cx="5130800" cy="3670300"/>
          </a:xfrm>
          <a:prstGeom prst="rect">
            <a:avLst/>
          </a:prstGeom>
        </p:spPr>
      </p:pic>
    </p:spTree>
    <p:extLst>
      <p:ext uri="{BB962C8B-B14F-4D97-AF65-F5344CB8AC3E}">
        <p14:creationId xmlns:p14="http://schemas.microsoft.com/office/powerpoint/2010/main" val="2032394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3" descr="Circular jigsaw puzzle">
            <a:extLst>
              <a:ext uri="{FF2B5EF4-FFF2-40B4-BE49-F238E27FC236}">
                <a16:creationId xmlns:a16="http://schemas.microsoft.com/office/drawing/2014/main" id="{F991272A-F68A-F43A-ABF6-98013A60C34B}"/>
              </a:ext>
            </a:extLst>
          </p:cNvPr>
          <p:cNvPicPr>
            <a:picLocks noChangeAspect="1"/>
          </p:cNvPicPr>
          <p:nvPr/>
        </p:nvPicPr>
        <p:blipFill rotWithShape="1">
          <a:blip r:embed="rId3">
            <a:alphaModFix amt="40000"/>
          </a:blip>
          <a:srcRect t="979" b="14751"/>
          <a:stretch/>
        </p:blipFill>
        <p:spPr>
          <a:xfrm>
            <a:off x="0" y="256314"/>
            <a:ext cx="12191980" cy="6857990"/>
          </a:xfrm>
          <a:prstGeom prst="rect">
            <a:avLst/>
          </a:prstGeom>
        </p:spPr>
      </p:pic>
      <p:sp>
        <p:nvSpPr>
          <p:cNvPr id="2" name="TextBox 1">
            <a:extLst>
              <a:ext uri="{FF2B5EF4-FFF2-40B4-BE49-F238E27FC236}">
                <a16:creationId xmlns:a16="http://schemas.microsoft.com/office/drawing/2014/main" id="{4237DFD2-2B76-8445-A1BD-6628DC42C398}"/>
              </a:ext>
            </a:extLst>
          </p:cNvPr>
          <p:cNvSpPr txBox="1"/>
          <p:nvPr/>
        </p:nvSpPr>
        <p:spPr>
          <a:xfrm>
            <a:off x="1154955" y="1447800"/>
            <a:ext cx="8825658" cy="2237509"/>
          </a:xfrm>
          <a:prstGeom prst="rect">
            <a:avLst/>
          </a:prstGeom>
        </p:spPr>
        <p:txBody>
          <a:bodyPr vert="horz" lIns="91440" tIns="45720" rIns="91440" bIns="45720" rtlCol="0" anchor="b">
            <a:normAutofit/>
          </a:bodyPr>
          <a:lstStyle/>
          <a:p>
            <a:pPr defTabSz="457200">
              <a:spcBef>
                <a:spcPct val="0"/>
              </a:spcBef>
              <a:spcAft>
                <a:spcPts val="600"/>
              </a:spcAft>
            </a:pPr>
            <a:r>
              <a:rPr lang="en-US" sz="7200" dirty="0">
                <a:latin typeface="+mj-lt"/>
                <a:ea typeface="+mj-ea"/>
                <a:cs typeface="+mj-cs"/>
              </a:rPr>
              <a:t>Section 4</a:t>
            </a:r>
          </a:p>
        </p:txBody>
      </p:sp>
      <p:sp>
        <p:nvSpPr>
          <p:cNvPr id="3" name="TextBox 2">
            <a:extLst>
              <a:ext uri="{FF2B5EF4-FFF2-40B4-BE49-F238E27FC236}">
                <a16:creationId xmlns:a16="http://schemas.microsoft.com/office/drawing/2014/main" id="{02948566-9E25-AA40-80E9-CA5A26B9C70B}"/>
              </a:ext>
            </a:extLst>
          </p:cNvPr>
          <p:cNvSpPr txBox="1"/>
          <p:nvPr/>
        </p:nvSpPr>
        <p:spPr>
          <a:xfrm>
            <a:off x="761206" y="4350327"/>
            <a:ext cx="6512430" cy="1446550"/>
          </a:xfrm>
          <a:prstGeom prst="rect">
            <a:avLst/>
          </a:prstGeom>
          <a:noFill/>
        </p:spPr>
        <p:txBody>
          <a:bodyPr wrap="square" rtlCol="0">
            <a:spAutoFit/>
          </a:bodyPr>
          <a:lstStyle/>
          <a:p>
            <a:r>
              <a:rPr lang="en-US" sz="4400" dirty="0"/>
              <a:t>Dashboarding with </a:t>
            </a:r>
            <a:r>
              <a:rPr lang="en-US" sz="4400" dirty="0" err="1"/>
              <a:t>Ploty</a:t>
            </a:r>
            <a:r>
              <a:rPr lang="en-US" sz="4400" dirty="0"/>
              <a:t> Dash</a:t>
            </a:r>
          </a:p>
        </p:txBody>
      </p:sp>
    </p:spTree>
    <p:extLst>
      <p:ext uri="{BB962C8B-B14F-4D97-AF65-F5344CB8AC3E}">
        <p14:creationId xmlns:p14="http://schemas.microsoft.com/office/powerpoint/2010/main" val="9971158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4A16-3645-0A40-9DF8-3468E96FCA33}"/>
              </a:ext>
            </a:extLst>
          </p:cNvPr>
          <p:cNvSpPr>
            <a:spLocks noGrp="1"/>
          </p:cNvSpPr>
          <p:nvPr>
            <p:ph type="title"/>
          </p:nvPr>
        </p:nvSpPr>
        <p:spPr>
          <a:gradFill>
            <a:gsLst>
              <a:gs pos="69976">
                <a:srgbClr val="C00000"/>
              </a:gs>
              <a:gs pos="0">
                <a:srgbClr val="7030A0"/>
              </a:gs>
              <a:gs pos="46000">
                <a:srgbClr val="C00000"/>
              </a:gs>
              <a:gs pos="100000">
                <a:schemeClr val="accent1">
                  <a:lumMod val="60000"/>
                </a:schemeClr>
              </a:gs>
            </a:gsLst>
            <a:path path="circle">
              <a:fillToRect l="50000" t="130000" r="50000" b="-30000"/>
            </a:path>
          </a:gradFill>
        </p:spPr>
        <p:txBody>
          <a:bodyPr/>
          <a:lstStyle/>
          <a:p>
            <a:r>
              <a:rPr lang="en-US" dirty="0" err="1">
                <a:solidFill>
                  <a:schemeClr val="bg1"/>
                </a:solidFill>
              </a:rPr>
              <a:t>Ploty</a:t>
            </a:r>
            <a:r>
              <a:rPr lang="en-US" dirty="0">
                <a:solidFill>
                  <a:schemeClr val="bg1"/>
                </a:solidFill>
              </a:rPr>
              <a:t> Dash</a:t>
            </a:r>
          </a:p>
        </p:txBody>
      </p:sp>
      <p:sp>
        <p:nvSpPr>
          <p:cNvPr id="3" name="Content Placeholder 2">
            <a:extLst>
              <a:ext uri="{FF2B5EF4-FFF2-40B4-BE49-F238E27FC236}">
                <a16:creationId xmlns:a16="http://schemas.microsoft.com/office/drawing/2014/main" id="{C9ABD3FE-7B76-3840-B06E-0294C3186BF4}"/>
              </a:ext>
            </a:extLst>
          </p:cNvPr>
          <p:cNvSpPr>
            <a:spLocks noGrp="1"/>
          </p:cNvSpPr>
          <p:nvPr>
            <p:ph idx="1"/>
          </p:nvPr>
        </p:nvSpPr>
        <p:spPr/>
        <p:txBody>
          <a:bodyPr/>
          <a:lstStyle/>
          <a:p>
            <a:r>
              <a:rPr lang="en-US" dirty="0"/>
              <a:t>While I am not able to provide images from </a:t>
            </a:r>
            <a:r>
              <a:rPr lang="en-US" dirty="0" err="1"/>
              <a:t>Ploty</a:t>
            </a:r>
            <a:r>
              <a:rPr lang="en-US" dirty="0"/>
              <a:t> Dash due to a Mac security measure, this visual tool permits the design of a dashboard that:</a:t>
            </a:r>
          </a:p>
          <a:p>
            <a:pPr marL="0" indent="0">
              <a:buNone/>
            </a:pPr>
            <a:r>
              <a:rPr lang="en-US" dirty="0"/>
              <a:t>     - enable Launch Site selection</a:t>
            </a:r>
          </a:p>
          <a:p>
            <a:pPr marL="0" indent="0">
              <a:buNone/>
            </a:pPr>
            <a:r>
              <a:rPr lang="en-US" dirty="0"/>
              <a:t>     - create pie chart to show the total successful launches count for all</a:t>
            </a:r>
          </a:p>
          <a:p>
            <a:pPr marL="0" indent="0">
              <a:buNone/>
            </a:pPr>
            <a:r>
              <a:rPr lang="en-US" dirty="0"/>
              <a:t>        sites</a:t>
            </a:r>
          </a:p>
          <a:p>
            <a:pPr marL="0" indent="0">
              <a:buNone/>
            </a:pPr>
            <a:r>
              <a:rPr lang="en-US" dirty="0"/>
              <a:t>     - Add slider to select payload range</a:t>
            </a:r>
          </a:p>
          <a:p>
            <a:pPr marL="0" indent="0">
              <a:buNone/>
            </a:pPr>
            <a:r>
              <a:rPr lang="en-US" dirty="0"/>
              <a:t>     - Create a scatter graph depicting the relationship between payload</a:t>
            </a:r>
          </a:p>
          <a:p>
            <a:pPr marL="0" indent="0">
              <a:buNone/>
            </a:pPr>
            <a:r>
              <a:rPr lang="en-US" dirty="0"/>
              <a:t>        and success for All Sites</a:t>
            </a:r>
          </a:p>
        </p:txBody>
      </p:sp>
    </p:spTree>
    <p:extLst>
      <p:ext uri="{BB962C8B-B14F-4D97-AF65-F5344CB8AC3E}">
        <p14:creationId xmlns:p14="http://schemas.microsoft.com/office/powerpoint/2010/main" val="3499612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 name="Picture 3" descr="Circular jigsaw puzzle">
            <a:extLst>
              <a:ext uri="{FF2B5EF4-FFF2-40B4-BE49-F238E27FC236}">
                <a16:creationId xmlns:a16="http://schemas.microsoft.com/office/drawing/2014/main" id="{F991272A-F68A-F43A-ABF6-98013A60C34B}"/>
              </a:ext>
            </a:extLst>
          </p:cNvPr>
          <p:cNvPicPr>
            <a:picLocks noChangeAspect="1"/>
          </p:cNvPicPr>
          <p:nvPr/>
        </p:nvPicPr>
        <p:blipFill rotWithShape="1">
          <a:blip r:embed="rId3">
            <a:alphaModFix amt="40000"/>
          </a:blip>
          <a:srcRect t="979" b="14751"/>
          <a:stretch/>
        </p:blipFill>
        <p:spPr>
          <a:xfrm>
            <a:off x="0" y="256314"/>
            <a:ext cx="12191980" cy="6857990"/>
          </a:xfrm>
          <a:prstGeom prst="rect">
            <a:avLst/>
          </a:prstGeom>
        </p:spPr>
      </p:pic>
      <p:sp>
        <p:nvSpPr>
          <p:cNvPr id="2" name="TextBox 1">
            <a:extLst>
              <a:ext uri="{FF2B5EF4-FFF2-40B4-BE49-F238E27FC236}">
                <a16:creationId xmlns:a16="http://schemas.microsoft.com/office/drawing/2014/main" id="{4237DFD2-2B76-8445-A1BD-6628DC42C398}"/>
              </a:ext>
            </a:extLst>
          </p:cNvPr>
          <p:cNvSpPr txBox="1"/>
          <p:nvPr/>
        </p:nvSpPr>
        <p:spPr>
          <a:xfrm>
            <a:off x="1154955" y="1447800"/>
            <a:ext cx="8825658" cy="2237509"/>
          </a:xfrm>
          <a:prstGeom prst="rect">
            <a:avLst/>
          </a:prstGeom>
        </p:spPr>
        <p:txBody>
          <a:bodyPr vert="horz" lIns="91440" tIns="45720" rIns="91440" bIns="45720" rtlCol="0" anchor="b">
            <a:normAutofit/>
          </a:bodyPr>
          <a:lstStyle/>
          <a:p>
            <a:pPr defTabSz="457200">
              <a:spcBef>
                <a:spcPct val="0"/>
              </a:spcBef>
              <a:spcAft>
                <a:spcPts val="600"/>
              </a:spcAft>
            </a:pPr>
            <a:r>
              <a:rPr lang="en-US" sz="7200" dirty="0">
                <a:latin typeface="+mj-lt"/>
                <a:ea typeface="+mj-ea"/>
                <a:cs typeface="+mj-cs"/>
              </a:rPr>
              <a:t>Section 5</a:t>
            </a:r>
          </a:p>
        </p:txBody>
      </p:sp>
      <p:sp>
        <p:nvSpPr>
          <p:cNvPr id="3" name="TextBox 2">
            <a:extLst>
              <a:ext uri="{FF2B5EF4-FFF2-40B4-BE49-F238E27FC236}">
                <a16:creationId xmlns:a16="http://schemas.microsoft.com/office/drawing/2014/main" id="{02948566-9E25-AA40-80E9-CA5A26B9C70B}"/>
              </a:ext>
            </a:extLst>
          </p:cNvPr>
          <p:cNvSpPr txBox="1"/>
          <p:nvPr/>
        </p:nvSpPr>
        <p:spPr>
          <a:xfrm>
            <a:off x="761206" y="4350327"/>
            <a:ext cx="6512430" cy="769441"/>
          </a:xfrm>
          <a:prstGeom prst="rect">
            <a:avLst/>
          </a:prstGeom>
          <a:noFill/>
        </p:spPr>
        <p:txBody>
          <a:bodyPr wrap="square" rtlCol="0">
            <a:spAutoFit/>
          </a:bodyPr>
          <a:lstStyle/>
          <a:p>
            <a:r>
              <a:rPr lang="en-US" sz="4400" dirty="0"/>
              <a:t>Predictive Analysis</a:t>
            </a:r>
          </a:p>
        </p:txBody>
      </p:sp>
    </p:spTree>
    <p:extLst>
      <p:ext uri="{BB962C8B-B14F-4D97-AF65-F5344CB8AC3E}">
        <p14:creationId xmlns:p14="http://schemas.microsoft.com/office/powerpoint/2010/main" val="4291413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20719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err="1">
                <a:solidFill>
                  <a:schemeClr val="bg1"/>
                </a:solidFill>
                <a:latin typeface="Abadi" panose="020B0604020104020204" pitchFamily="34" charset="0"/>
              </a:rPr>
              <a:t>GridSearchCV</a:t>
            </a:r>
            <a:r>
              <a:rPr lang="en-US" sz="2000" dirty="0">
                <a:solidFill>
                  <a:schemeClr val="bg1"/>
                </a:solidFill>
                <a:latin typeface="Abadi" panose="020B0604020104020204" pitchFamily="34" charset="0"/>
              </a:rPr>
              <a:t> Score: 0.8464285714285713</a:t>
            </a:r>
          </a:p>
          <a:p>
            <a:pPr>
              <a:lnSpc>
                <a:spcPct val="100000"/>
              </a:lnSpc>
              <a:spcBef>
                <a:spcPts val="1400"/>
              </a:spcBef>
            </a:pPr>
            <a:r>
              <a:rPr lang="en-US" sz="2000" dirty="0">
                <a:solidFill>
                  <a:schemeClr val="bg1"/>
                </a:solidFill>
                <a:latin typeface="Abadi" panose="020B0604020104020204" pitchFamily="34" charset="0"/>
              </a:rPr>
              <a:t>Best Accuracy Score: 0.8333333333333334</a:t>
            </a:r>
          </a:p>
          <a:p>
            <a:pPr>
              <a:lnSpc>
                <a:spcPct val="100000"/>
              </a:lnSpc>
              <a:spcBef>
                <a:spcPts val="1400"/>
              </a:spcBef>
            </a:pPr>
            <a:r>
              <a:rPr lang="en-US" sz="2000" dirty="0">
                <a:solidFill>
                  <a:schemeClr val="bg1"/>
                </a:solidFill>
                <a:latin typeface="Abadi" panose="020B0604020104020204" pitchFamily="34" charset="0"/>
              </a:rPr>
              <a:t>Confusion Matrix: Examining the confusion matrix, we see that logistic regression can distinguish between the different classes.  We see that the major problem is false positives.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75139" y="295729"/>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Results – Logistic Regression</a:t>
            </a:r>
            <a:endParaRPr lang="en-US" dirty="0">
              <a:solidFill>
                <a:schemeClr val="bg1"/>
              </a:solidFill>
            </a:endParaRPr>
          </a:p>
        </p:txBody>
      </p:sp>
      <p:pic>
        <p:nvPicPr>
          <p:cNvPr id="5" name="Picture 4" descr="Graphical user interface, application&#10;&#10;Description automatically generated">
            <a:extLst>
              <a:ext uri="{FF2B5EF4-FFF2-40B4-BE49-F238E27FC236}">
                <a16:creationId xmlns:a16="http://schemas.microsoft.com/office/drawing/2014/main" id="{F78C3C10-2B5F-E14F-AC2F-C90A9E051FFB}"/>
              </a:ext>
            </a:extLst>
          </p:cNvPr>
          <p:cNvPicPr>
            <a:picLocks noChangeAspect="1"/>
          </p:cNvPicPr>
          <p:nvPr/>
        </p:nvPicPr>
        <p:blipFill>
          <a:blip r:embed="rId4"/>
          <a:stretch>
            <a:fillRect/>
          </a:stretch>
        </p:blipFill>
        <p:spPr>
          <a:xfrm>
            <a:off x="6747162" y="3879273"/>
            <a:ext cx="4929333" cy="2904670"/>
          </a:xfrm>
          <a:prstGeom prst="rect">
            <a:avLst/>
          </a:prstGeom>
        </p:spPr>
      </p:pic>
    </p:spTree>
    <p:extLst>
      <p:ext uri="{BB962C8B-B14F-4D97-AF65-F5344CB8AC3E}">
        <p14:creationId xmlns:p14="http://schemas.microsoft.com/office/powerpoint/2010/main" val="283503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20719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err="1">
                <a:solidFill>
                  <a:schemeClr val="bg1"/>
                </a:solidFill>
                <a:latin typeface="Abadi" panose="020B0604020104020204" pitchFamily="34" charset="0"/>
              </a:rPr>
              <a:t>GridSearchCV</a:t>
            </a:r>
            <a:r>
              <a:rPr lang="en-US" sz="2000" dirty="0">
                <a:solidFill>
                  <a:schemeClr val="bg1"/>
                </a:solidFill>
                <a:latin typeface="Abadi" panose="020B0604020104020204" pitchFamily="34" charset="0"/>
              </a:rPr>
              <a:t> Score: 0.8464285714285713</a:t>
            </a:r>
          </a:p>
          <a:p>
            <a:pPr>
              <a:lnSpc>
                <a:spcPct val="100000"/>
              </a:lnSpc>
              <a:spcBef>
                <a:spcPts val="1400"/>
              </a:spcBef>
            </a:pPr>
            <a:r>
              <a:rPr lang="en-US" sz="2000" dirty="0">
                <a:solidFill>
                  <a:schemeClr val="bg1"/>
                </a:solidFill>
                <a:latin typeface="Abadi" panose="020B0604020104020204" pitchFamily="34" charset="0"/>
              </a:rPr>
              <a:t>Best Accuracy Score: 0.8333333333333334</a:t>
            </a:r>
          </a:p>
          <a:p>
            <a:pPr>
              <a:lnSpc>
                <a:spcPct val="100000"/>
              </a:lnSpc>
              <a:spcBef>
                <a:spcPts val="1400"/>
              </a:spcBef>
            </a:pPr>
            <a:r>
              <a:rPr lang="en-US" sz="2000" dirty="0">
                <a:solidFill>
                  <a:schemeClr val="bg1"/>
                </a:solidFill>
                <a:latin typeface="Abadi" panose="020B0604020104020204" pitchFamily="34" charset="0"/>
              </a:rPr>
              <a:t>Confusion Matrix: Examining the confusion matrix, we see that logistic regression can distinguish between the different classes.  We see that the major problem is false positives.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675139" y="295729"/>
            <a:ext cx="10515600" cy="1244041"/>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a:effectLst>
            <a:reflection blurRad="6350" stA="50000" endA="300" endPos="55000" dir="5400000" sy="-100000" algn="bl" rotWithShape="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Results – Logistic Regression</a:t>
            </a:r>
            <a:endParaRPr lang="en-US" dirty="0">
              <a:solidFill>
                <a:schemeClr val="bg1"/>
              </a:solidFill>
            </a:endParaRPr>
          </a:p>
        </p:txBody>
      </p:sp>
      <p:pic>
        <p:nvPicPr>
          <p:cNvPr id="5" name="Picture 4" descr="Graphical user interface, application&#10;&#10;Description automatically generated">
            <a:extLst>
              <a:ext uri="{FF2B5EF4-FFF2-40B4-BE49-F238E27FC236}">
                <a16:creationId xmlns:a16="http://schemas.microsoft.com/office/drawing/2014/main" id="{F78C3C10-2B5F-E14F-AC2F-C90A9E051FFB}"/>
              </a:ext>
            </a:extLst>
          </p:cNvPr>
          <p:cNvPicPr>
            <a:picLocks noChangeAspect="1"/>
          </p:cNvPicPr>
          <p:nvPr/>
        </p:nvPicPr>
        <p:blipFill>
          <a:blip r:embed="rId4"/>
          <a:stretch>
            <a:fillRect/>
          </a:stretch>
        </p:blipFill>
        <p:spPr>
          <a:xfrm>
            <a:off x="6747162" y="3879273"/>
            <a:ext cx="4929333" cy="2904670"/>
          </a:xfrm>
          <a:prstGeom prst="rect">
            <a:avLst/>
          </a:prstGeom>
        </p:spPr>
      </p:pic>
    </p:spTree>
    <p:extLst>
      <p:ext uri="{BB962C8B-B14F-4D97-AF65-F5344CB8AC3E}">
        <p14:creationId xmlns:p14="http://schemas.microsoft.com/office/powerpoint/2010/main" val="1372673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1">
                    <a:lumMod val="50000"/>
                  </a:schemeClr>
                </a:solidFill>
                <a:latin typeface="Abadi" panose="020B0604020104020204" pitchFamily="34" charset="0"/>
              </a:rPr>
              <a:t>GridSearchCV</a:t>
            </a:r>
            <a:r>
              <a:rPr lang="en-US" sz="2200" dirty="0">
                <a:solidFill>
                  <a:schemeClr val="accent1">
                    <a:lumMod val="50000"/>
                  </a:schemeClr>
                </a:solidFill>
                <a:latin typeface="Abadi" panose="020B0604020104020204" pitchFamily="34" charset="0"/>
              </a:rPr>
              <a:t> Score: </a:t>
            </a:r>
            <a:r>
              <a:rPr lang="en-US" sz="2400" dirty="0">
                <a:solidFill>
                  <a:schemeClr val="accent1">
                    <a:lumMod val="50000"/>
                  </a:schemeClr>
                </a:solidFill>
                <a:latin typeface="Abadi" panose="020B0604020104020204" pitchFamily="34" charset="0"/>
              </a:rPr>
              <a:t>0.8482142857142856</a:t>
            </a:r>
            <a:endParaRPr lang="en-US" sz="2200" dirty="0">
              <a:solidFill>
                <a:schemeClr val="accent1">
                  <a:lumMod val="50000"/>
                </a:schemeClr>
              </a:solidFill>
              <a:latin typeface="Abadi" panose="020B0604020104020204" pitchFamily="34" charset="0"/>
            </a:endParaRPr>
          </a:p>
          <a:p>
            <a:pPr>
              <a:lnSpc>
                <a:spcPct val="100000"/>
              </a:lnSpc>
              <a:spcBef>
                <a:spcPts val="1400"/>
              </a:spcBef>
            </a:pPr>
            <a:r>
              <a:rPr lang="en-US" sz="2200" dirty="0">
                <a:solidFill>
                  <a:schemeClr val="accent1">
                    <a:lumMod val="50000"/>
                  </a:schemeClr>
                </a:solidFill>
                <a:latin typeface="Abadi" panose="020B0604020104020204" pitchFamily="34" charset="0"/>
              </a:rPr>
              <a:t>Accuracy Score: </a:t>
            </a:r>
            <a:r>
              <a:rPr lang="en-US" sz="2400" dirty="0">
                <a:solidFill>
                  <a:schemeClr val="accent1">
                    <a:lumMod val="50000"/>
                  </a:schemeClr>
                </a:solidFill>
                <a:latin typeface="Abadi" panose="020B0604020104020204" pitchFamily="34" charset="0"/>
              </a:rPr>
              <a:t>0.8333333333333334</a:t>
            </a:r>
          </a:p>
          <a:p>
            <a:pPr>
              <a:lnSpc>
                <a:spcPct val="100000"/>
              </a:lnSpc>
              <a:spcBef>
                <a:spcPts val="1400"/>
              </a:spcBef>
            </a:pPr>
            <a:r>
              <a:rPr lang="en-US" sz="2200" dirty="0">
                <a:solidFill>
                  <a:schemeClr val="accent1">
                    <a:lumMod val="50000"/>
                  </a:schemeClr>
                </a:solidFill>
                <a:latin typeface="Abadi" panose="020B0604020104020204" pitchFamily="34" charset="0"/>
              </a:rPr>
              <a:t>Confusion Matrix:</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0"/>
            <a:ext cx="10515600" cy="1302327"/>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Results – Support Vector Machine(SVM)</a:t>
            </a:r>
            <a:endParaRPr lang="en-US" dirty="0">
              <a:solidFill>
                <a:schemeClr val="tx1"/>
              </a:solidFill>
            </a:endParaRPr>
          </a:p>
        </p:txBody>
      </p:sp>
      <p:pic>
        <p:nvPicPr>
          <p:cNvPr id="9" name="Picture 8" descr="Graphical user interface, application&#10;&#10;Description automatically generated">
            <a:extLst>
              <a:ext uri="{FF2B5EF4-FFF2-40B4-BE49-F238E27FC236}">
                <a16:creationId xmlns:a16="http://schemas.microsoft.com/office/drawing/2014/main" id="{33963E7A-BD0B-2342-83BD-2216B8C7C195}"/>
              </a:ext>
            </a:extLst>
          </p:cNvPr>
          <p:cNvPicPr>
            <a:picLocks noChangeAspect="1"/>
          </p:cNvPicPr>
          <p:nvPr/>
        </p:nvPicPr>
        <p:blipFill>
          <a:blip r:embed="rId4"/>
          <a:stretch>
            <a:fillRect/>
          </a:stretch>
        </p:blipFill>
        <p:spPr>
          <a:xfrm>
            <a:off x="3908066" y="2992581"/>
            <a:ext cx="5698836" cy="3685310"/>
          </a:xfrm>
          <a:prstGeom prst="rect">
            <a:avLst/>
          </a:prstGeom>
        </p:spPr>
      </p:pic>
    </p:spTree>
    <p:extLst>
      <p:ext uri="{BB962C8B-B14F-4D97-AF65-F5344CB8AC3E}">
        <p14:creationId xmlns:p14="http://schemas.microsoft.com/office/powerpoint/2010/main" val="720514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1">
                    <a:lumMod val="50000"/>
                  </a:schemeClr>
                </a:solidFill>
                <a:latin typeface="Abadi" panose="020B0604020104020204" pitchFamily="34" charset="0"/>
              </a:rPr>
              <a:t>GridSearchCV</a:t>
            </a:r>
            <a:r>
              <a:rPr lang="en-US" sz="2200" dirty="0">
                <a:solidFill>
                  <a:schemeClr val="accent1">
                    <a:lumMod val="50000"/>
                  </a:schemeClr>
                </a:solidFill>
                <a:latin typeface="Abadi" panose="020B0604020104020204" pitchFamily="34" charset="0"/>
              </a:rPr>
              <a:t> Score: </a:t>
            </a:r>
            <a:r>
              <a:rPr lang="en-US" sz="2400" dirty="0">
                <a:solidFill>
                  <a:schemeClr val="accent1">
                    <a:lumMod val="50000"/>
                  </a:schemeClr>
                </a:solidFill>
                <a:latin typeface="Abadi" panose="020B0604020104020204" pitchFamily="34" charset="0"/>
              </a:rPr>
              <a:t>0.8767857142857144</a:t>
            </a:r>
            <a:endParaRPr lang="en-US" sz="2200" dirty="0">
              <a:solidFill>
                <a:schemeClr val="accent1">
                  <a:lumMod val="50000"/>
                </a:schemeClr>
              </a:solidFill>
              <a:latin typeface="Abadi" panose="020B0604020104020204" pitchFamily="34" charset="0"/>
            </a:endParaRPr>
          </a:p>
          <a:p>
            <a:pPr>
              <a:lnSpc>
                <a:spcPct val="100000"/>
              </a:lnSpc>
              <a:spcBef>
                <a:spcPts val="1400"/>
              </a:spcBef>
            </a:pPr>
            <a:r>
              <a:rPr lang="en-US" sz="2200" dirty="0">
                <a:solidFill>
                  <a:schemeClr val="accent1">
                    <a:lumMod val="50000"/>
                  </a:schemeClr>
                </a:solidFill>
                <a:latin typeface="Abadi" panose="020B0604020104020204" pitchFamily="34" charset="0"/>
              </a:rPr>
              <a:t>Accuracy Score: </a:t>
            </a:r>
            <a:r>
              <a:rPr lang="en-US" sz="2400" dirty="0">
                <a:solidFill>
                  <a:schemeClr val="accent1">
                    <a:lumMod val="50000"/>
                  </a:schemeClr>
                </a:solidFill>
              </a:rPr>
              <a:t>0.8333333333333334</a:t>
            </a:r>
          </a:p>
          <a:p>
            <a:pPr>
              <a:lnSpc>
                <a:spcPct val="100000"/>
              </a:lnSpc>
              <a:spcBef>
                <a:spcPts val="1400"/>
              </a:spcBef>
            </a:pPr>
            <a:r>
              <a:rPr lang="en-US" sz="2200" dirty="0">
                <a:solidFill>
                  <a:schemeClr val="accent1">
                    <a:lumMod val="50000"/>
                  </a:schemeClr>
                </a:solidFill>
                <a:latin typeface="Abadi" panose="020B0604020104020204" pitchFamily="34" charset="0"/>
              </a:rPr>
              <a:t>Confusion Matrix:</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0"/>
            <a:ext cx="10515600" cy="1274618"/>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Results – Decision Tree Classifier</a:t>
            </a:r>
            <a:endParaRPr lang="en-US" dirty="0">
              <a:solidFill>
                <a:schemeClr val="tx1"/>
              </a:solidFill>
            </a:endParaRPr>
          </a:p>
        </p:txBody>
      </p:sp>
      <p:pic>
        <p:nvPicPr>
          <p:cNvPr id="5" name="Picture 4" descr="Graphical user interface, application&#10;&#10;Description automatically generated">
            <a:extLst>
              <a:ext uri="{FF2B5EF4-FFF2-40B4-BE49-F238E27FC236}">
                <a16:creationId xmlns:a16="http://schemas.microsoft.com/office/drawing/2014/main" id="{1CC21149-7110-F442-8686-6A2198FBAACF}"/>
              </a:ext>
            </a:extLst>
          </p:cNvPr>
          <p:cNvPicPr>
            <a:picLocks noChangeAspect="1"/>
          </p:cNvPicPr>
          <p:nvPr/>
        </p:nvPicPr>
        <p:blipFill>
          <a:blip r:embed="rId4"/>
          <a:stretch>
            <a:fillRect/>
          </a:stretch>
        </p:blipFill>
        <p:spPr>
          <a:xfrm>
            <a:off x="5462155" y="3019714"/>
            <a:ext cx="6477000" cy="3644900"/>
          </a:xfrm>
          <a:prstGeom prst="rect">
            <a:avLst/>
          </a:prstGeom>
        </p:spPr>
      </p:pic>
    </p:spTree>
    <p:extLst>
      <p:ext uri="{BB962C8B-B14F-4D97-AF65-F5344CB8AC3E}">
        <p14:creationId xmlns:p14="http://schemas.microsoft.com/office/powerpoint/2010/main" val="4253559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err="1">
                <a:solidFill>
                  <a:schemeClr val="accent1">
                    <a:lumMod val="50000"/>
                  </a:schemeClr>
                </a:solidFill>
                <a:latin typeface="Abadi" panose="020B0604020104020204" pitchFamily="34" charset="0"/>
              </a:rPr>
              <a:t>GridSearchCV</a:t>
            </a:r>
            <a:r>
              <a:rPr lang="en-US" sz="2200" dirty="0">
                <a:solidFill>
                  <a:schemeClr val="accent1">
                    <a:lumMod val="50000"/>
                  </a:schemeClr>
                </a:solidFill>
                <a:latin typeface="Abadi" panose="020B0604020104020204" pitchFamily="34" charset="0"/>
              </a:rPr>
              <a:t> Score: </a:t>
            </a:r>
            <a:r>
              <a:rPr lang="en-US" sz="2400" dirty="0">
                <a:solidFill>
                  <a:schemeClr val="accent1">
                    <a:lumMod val="50000"/>
                  </a:schemeClr>
                </a:solidFill>
                <a:latin typeface="Abadi" panose="020B0604020104020204" pitchFamily="34" charset="0"/>
              </a:rPr>
              <a:t>0.8482142857142858</a:t>
            </a:r>
            <a:endParaRPr lang="en-US" sz="2200" dirty="0">
              <a:solidFill>
                <a:schemeClr val="accent1">
                  <a:lumMod val="50000"/>
                </a:schemeClr>
              </a:solidFill>
              <a:latin typeface="Abadi" panose="020B0604020104020204" pitchFamily="34" charset="0"/>
            </a:endParaRPr>
          </a:p>
          <a:p>
            <a:pPr>
              <a:lnSpc>
                <a:spcPct val="100000"/>
              </a:lnSpc>
              <a:spcBef>
                <a:spcPts val="1400"/>
              </a:spcBef>
            </a:pPr>
            <a:r>
              <a:rPr lang="en-US" sz="2200" dirty="0">
                <a:solidFill>
                  <a:schemeClr val="accent1">
                    <a:lumMod val="50000"/>
                  </a:schemeClr>
                </a:solidFill>
                <a:latin typeface="Abadi" panose="020B0604020104020204" pitchFamily="34" charset="0"/>
              </a:rPr>
              <a:t>Accuracy Score: </a:t>
            </a:r>
            <a:r>
              <a:rPr lang="en-US" sz="2400" dirty="0">
                <a:solidFill>
                  <a:schemeClr val="accent1">
                    <a:lumMod val="50000"/>
                  </a:schemeClr>
                </a:solidFill>
                <a:latin typeface="Abadi" panose="020B0604020104020204" pitchFamily="34" charset="0"/>
              </a:rPr>
              <a:t>0.8333333333333334</a:t>
            </a:r>
            <a:endParaRPr lang="en-US" sz="2200" dirty="0">
              <a:solidFill>
                <a:schemeClr val="accent1">
                  <a:lumMod val="50000"/>
                </a:schemeClr>
              </a:solidFill>
              <a:latin typeface="Abadi" panose="020B0604020104020204" pitchFamily="34" charset="0"/>
            </a:endParaRPr>
          </a:p>
          <a:p>
            <a:pPr>
              <a:lnSpc>
                <a:spcPct val="100000"/>
              </a:lnSpc>
              <a:spcBef>
                <a:spcPts val="1400"/>
              </a:spcBef>
            </a:pPr>
            <a:r>
              <a:rPr lang="en-US" sz="2200" dirty="0">
                <a:solidFill>
                  <a:schemeClr val="accent1">
                    <a:lumMod val="50000"/>
                  </a:schemeClr>
                </a:solidFill>
                <a:latin typeface="Abadi" panose="020B0604020104020204" pitchFamily="34" charset="0"/>
              </a:rPr>
              <a:t>Confusion Matrix:</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0"/>
            <a:ext cx="10515600" cy="1260764"/>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Results – K Nearest Neighbor (KNN)</a:t>
            </a:r>
            <a:endParaRPr lang="en-US" dirty="0">
              <a:solidFill>
                <a:schemeClr val="tx1"/>
              </a:solidFill>
            </a:endParaRPr>
          </a:p>
        </p:txBody>
      </p:sp>
      <p:pic>
        <p:nvPicPr>
          <p:cNvPr id="5" name="Picture 4" descr="Application&#10;&#10;Description automatically generated with low confidence">
            <a:extLst>
              <a:ext uri="{FF2B5EF4-FFF2-40B4-BE49-F238E27FC236}">
                <a16:creationId xmlns:a16="http://schemas.microsoft.com/office/drawing/2014/main" id="{0FF72BD2-04AB-0245-A85C-E60A7EB643D6}"/>
              </a:ext>
            </a:extLst>
          </p:cNvPr>
          <p:cNvPicPr>
            <a:picLocks noChangeAspect="1"/>
          </p:cNvPicPr>
          <p:nvPr/>
        </p:nvPicPr>
        <p:blipFill>
          <a:blip r:embed="rId4"/>
          <a:stretch>
            <a:fillRect/>
          </a:stretch>
        </p:blipFill>
        <p:spPr>
          <a:xfrm>
            <a:off x="3962400" y="3084369"/>
            <a:ext cx="6096000" cy="3543300"/>
          </a:xfrm>
          <a:prstGeom prst="rect">
            <a:avLst/>
          </a:prstGeom>
        </p:spPr>
      </p:pic>
    </p:spTree>
    <p:extLst>
      <p:ext uri="{BB962C8B-B14F-4D97-AF65-F5344CB8AC3E}">
        <p14:creationId xmlns:p14="http://schemas.microsoft.com/office/powerpoint/2010/main" val="2691654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1361058" y="3429000"/>
            <a:ext cx="1548822" cy="523220"/>
          </a:xfrm>
          <a:prstGeom prst="rect">
            <a:avLst/>
          </a:prstGeom>
          <a:noFill/>
        </p:spPr>
        <p:txBody>
          <a:bodyPr wrap="none" rtlCol="0">
            <a:spAutoFit/>
          </a:bodyPr>
          <a:lstStyle/>
          <a:p>
            <a:r>
              <a:rPr lang="en-US" sz="2800" b="1" dirty="0">
                <a:solidFill>
                  <a:schemeClr val="bg1"/>
                </a:solidFill>
              </a:rPr>
              <a:t>Section</a:t>
            </a:r>
            <a:r>
              <a:rPr lang="en-US" sz="2800" dirty="0">
                <a:solidFill>
                  <a:schemeClr val="bg1"/>
                </a:solidFill>
              </a:rPr>
              <a:t> </a:t>
            </a:r>
            <a:r>
              <a:rPr lang="en-US" sz="2800" b="1" dirty="0">
                <a:solidFill>
                  <a:schemeClr val="bg1"/>
                </a:solidFill>
              </a:rPr>
              <a:t>1</a:t>
            </a:r>
          </a:p>
        </p:txBody>
      </p:sp>
      <p:sp>
        <p:nvSpPr>
          <p:cNvPr id="4" name="TextBox 3">
            <a:extLst>
              <a:ext uri="{FF2B5EF4-FFF2-40B4-BE49-F238E27FC236}">
                <a16:creationId xmlns:a16="http://schemas.microsoft.com/office/drawing/2014/main" id="{6C1DEB72-6BB5-F246-A420-9D348F37B53D}"/>
              </a:ext>
            </a:extLst>
          </p:cNvPr>
          <p:cNvSpPr txBox="1"/>
          <p:nvPr/>
        </p:nvSpPr>
        <p:spPr>
          <a:xfrm>
            <a:off x="0" y="6413698"/>
            <a:ext cx="9240982" cy="307777"/>
          </a:xfrm>
          <a:prstGeom prst="rect">
            <a:avLst/>
          </a:prstGeom>
          <a:noFill/>
        </p:spPr>
        <p:txBody>
          <a:bodyPr wrap="square" rtlCol="0">
            <a:spAutoFit/>
          </a:bodyPr>
          <a:lstStyle/>
          <a:p>
            <a:r>
              <a:rPr lang="en-US" sz="1400" b="1" dirty="0">
                <a:solidFill>
                  <a:schemeClr val="bg1"/>
                </a:solidFill>
              </a:rPr>
              <a:t>Background Image: https://</a:t>
            </a:r>
            <a:r>
              <a:rPr lang="en-US" sz="1400" b="1" dirty="0" err="1">
                <a:solidFill>
                  <a:schemeClr val="bg1"/>
                </a:solidFill>
              </a:rPr>
              <a:t>www.teslarati.com</a:t>
            </a:r>
            <a:r>
              <a:rPr lang="en-US" sz="1400" b="1" dirty="0">
                <a:solidFill>
                  <a:schemeClr val="bg1"/>
                </a:solidFill>
              </a:rPr>
              <a:t>/spacex-falcon-9-booster-launch-debut-photos/</a:t>
            </a:r>
          </a:p>
        </p:txBody>
      </p:sp>
      <p:sp>
        <p:nvSpPr>
          <p:cNvPr id="5" name="TextBox 4">
            <a:extLst>
              <a:ext uri="{FF2B5EF4-FFF2-40B4-BE49-F238E27FC236}">
                <a16:creationId xmlns:a16="http://schemas.microsoft.com/office/drawing/2014/main" id="{C90D4633-B6A3-0A4F-AE30-BC579B7EF09E}"/>
              </a:ext>
            </a:extLst>
          </p:cNvPr>
          <p:cNvSpPr txBox="1"/>
          <p:nvPr/>
        </p:nvSpPr>
        <p:spPr>
          <a:xfrm>
            <a:off x="526473" y="3930536"/>
            <a:ext cx="4627418" cy="830997"/>
          </a:xfrm>
          <a:prstGeom prst="rect">
            <a:avLst/>
          </a:prstGeom>
          <a:noFill/>
        </p:spPr>
        <p:txBody>
          <a:bodyPr wrap="square" rtlCol="0">
            <a:spAutoFit/>
          </a:bodyPr>
          <a:lstStyle/>
          <a:p>
            <a:r>
              <a:rPr lang="en-US" sz="4800" dirty="0">
                <a:solidFill>
                  <a:schemeClr val="bg1"/>
                </a:solidFill>
              </a:rPr>
              <a:t>Methodology</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219662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600" dirty="0">
                <a:solidFill>
                  <a:schemeClr val="accent1">
                    <a:lumMod val="50000"/>
                  </a:schemeClr>
                </a:solidFill>
                <a:latin typeface="Abadi" panose="020B0604020104020204" pitchFamily="34" charset="0"/>
              </a:rPr>
              <a:t>Considering all four models, it’s clear to see that they all returned the same Accuracy Scores as well as Confusion Matrix.</a:t>
            </a:r>
          </a:p>
          <a:p>
            <a:pPr>
              <a:lnSpc>
                <a:spcPct val="100000"/>
              </a:lnSpc>
              <a:spcBef>
                <a:spcPts val="1400"/>
              </a:spcBef>
            </a:pPr>
            <a:r>
              <a:rPr lang="en-US" sz="2600" dirty="0">
                <a:solidFill>
                  <a:schemeClr val="accent1">
                    <a:lumMod val="50000"/>
                  </a:schemeClr>
                </a:solidFill>
                <a:latin typeface="Abadi" panose="020B0604020104020204" pitchFamily="34" charset="0"/>
              </a:rPr>
              <a:t>The alternative method of determining the most efficient model was to analyze the data by the best </a:t>
            </a:r>
            <a:r>
              <a:rPr lang="en-US" sz="2600" dirty="0" err="1">
                <a:solidFill>
                  <a:schemeClr val="accent1">
                    <a:lumMod val="50000"/>
                  </a:schemeClr>
                </a:solidFill>
                <a:latin typeface="Abadi" panose="020B0604020104020204" pitchFamily="34" charset="0"/>
              </a:rPr>
              <a:t>GridSearchCV</a:t>
            </a:r>
            <a:r>
              <a:rPr lang="en-US" sz="2600" dirty="0">
                <a:solidFill>
                  <a:schemeClr val="accent1">
                    <a:lumMod val="50000"/>
                  </a:schemeClr>
                </a:solidFill>
                <a:latin typeface="Abadi" panose="020B0604020104020204" pitchFamily="34" charset="0"/>
              </a:rPr>
              <a:t> </a:t>
            </a:r>
            <a:r>
              <a:rPr lang="en-US" sz="2600" dirty="0" err="1">
                <a:solidFill>
                  <a:schemeClr val="accent1">
                    <a:lumMod val="50000"/>
                  </a:schemeClr>
                </a:solidFill>
                <a:latin typeface="Abadi" panose="020B0604020104020204" pitchFamily="34" charset="0"/>
              </a:rPr>
              <a:t>scrore</a:t>
            </a:r>
            <a:r>
              <a:rPr lang="en-US" sz="2600" dirty="0">
                <a:solidFill>
                  <a:schemeClr val="accent1">
                    <a:lumMod val="50000"/>
                  </a:schemeClr>
                </a:solidFill>
                <a:latin typeface="Abadi" panose="020B0604020104020204" pitchFamily="34" charset="0"/>
              </a:rPr>
              <a:t>.</a:t>
            </a:r>
          </a:p>
          <a:p>
            <a:pPr>
              <a:lnSpc>
                <a:spcPct val="100000"/>
              </a:lnSpc>
              <a:spcBef>
                <a:spcPts val="1400"/>
              </a:spcBef>
            </a:pPr>
            <a:r>
              <a:rPr lang="en-US" sz="2600" dirty="0">
                <a:solidFill>
                  <a:schemeClr val="accent1">
                    <a:lumMod val="50000"/>
                  </a:schemeClr>
                </a:solidFill>
                <a:latin typeface="Abadi" panose="020B0604020104020204" pitchFamily="34" charset="0"/>
              </a:rPr>
              <a:t>Hence, we can conclude that the “Decision Tree” model is the most efficient for prediction</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0"/>
            <a:ext cx="10515600" cy="1246909"/>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Results – Predictive Analysis </a:t>
            </a:r>
            <a:endParaRPr lang="en-US" dirty="0">
              <a:solidFill>
                <a:schemeClr val="tx1"/>
              </a:solidFill>
            </a:endParaRPr>
          </a:p>
        </p:txBody>
      </p:sp>
      <p:pic>
        <p:nvPicPr>
          <p:cNvPr id="3" name="Picture 2" descr="Table&#10;&#10;Description automatically generated">
            <a:extLst>
              <a:ext uri="{FF2B5EF4-FFF2-40B4-BE49-F238E27FC236}">
                <a16:creationId xmlns:a16="http://schemas.microsoft.com/office/drawing/2014/main" id="{A027AAE7-C84B-0949-BBEC-FFD72F13C933}"/>
              </a:ext>
            </a:extLst>
          </p:cNvPr>
          <p:cNvPicPr>
            <a:picLocks noChangeAspect="1"/>
          </p:cNvPicPr>
          <p:nvPr/>
        </p:nvPicPr>
        <p:blipFill>
          <a:blip r:embed="rId4"/>
          <a:stretch>
            <a:fillRect/>
          </a:stretch>
        </p:blipFill>
        <p:spPr>
          <a:xfrm>
            <a:off x="7024254" y="3409681"/>
            <a:ext cx="4918364" cy="3152590"/>
          </a:xfrm>
          <a:prstGeom prst="rect">
            <a:avLst/>
          </a:prstGeom>
        </p:spPr>
      </p:pic>
    </p:spTree>
    <p:extLst>
      <p:ext uri="{BB962C8B-B14F-4D97-AF65-F5344CB8AC3E}">
        <p14:creationId xmlns:p14="http://schemas.microsoft.com/office/powerpoint/2010/main" val="4105165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204913" y="1763713"/>
            <a:ext cx="10987087"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 – The goal of this project was to determine the landing success rate for SpaceX Falcon9 at the first stage which would also impact the cost of launch.</a:t>
            </a:r>
          </a:p>
          <a:p>
            <a:pPr>
              <a:lnSpc>
                <a:spcPct val="100000"/>
              </a:lnSpc>
              <a:spcBef>
                <a:spcPts val="1400"/>
              </a:spcBef>
            </a:pPr>
            <a:r>
              <a:rPr lang="en-US" sz="2200" dirty="0">
                <a:solidFill>
                  <a:schemeClr val="accent3">
                    <a:lumMod val="25000"/>
                  </a:schemeClr>
                </a:solidFill>
                <a:latin typeface="Abadi" panose="020B0604020104020204" pitchFamily="34" charset="0"/>
              </a:rPr>
              <a:t>Point 2 – After analyzing the date via Python libraries Panda &amp;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in addition to using visualization tools such as Matplotlib &amp; Folium, it’s evident that certain features of the launch may affect the success rate of the landing.</a:t>
            </a:r>
          </a:p>
          <a:p>
            <a:pPr>
              <a:lnSpc>
                <a:spcPct val="100000"/>
              </a:lnSpc>
              <a:spcBef>
                <a:spcPts val="1400"/>
              </a:spcBef>
            </a:pPr>
            <a:r>
              <a:rPr lang="en-US" sz="2200" dirty="0">
                <a:solidFill>
                  <a:schemeClr val="accent3">
                    <a:lumMod val="25000"/>
                  </a:schemeClr>
                </a:solidFill>
                <a:latin typeface="Abadi" panose="020B0604020104020204" pitchFamily="34" charset="0"/>
              </a:rPr>
              <a:t>Point 3 – The features analyzed included the Flight Number, Date of launch, Year, Orbit, Pay Load Mass, and more. All or some of these features are pertinent to achieving a success first stage landing rate.</a:t>
            </a:r>
          </a:p>
          <a:p>
            <a:pPr>
              <a:lnSpc>
                <a:spcPct val="100000"/>
              </a:lnSpc>
              <a:spcBef>
                <a:spcPts val="1400"/>
              </a:spcBef>
            </a:pPr>
            <a:r>
              <a:rPr lang="en-US" sz="2200" dirty="0">
                <a:solidFill>
                  <a:schemeClr val="accent3">
                    <a:lumMod val="25000"/>
                  </a:schemeClr>
                </a:solidFill>
                <a:latin typeface="Abadi" panose="020B0604020104020204" pitchFamily="34" charset="0"/>
              </a:rPr>
              <a:t>Point 4 – Lastly, the application of various Machine Learning algorithms, while performing predictive analysis, resulted in the conclusion that the Decision Tree model is the best algorithm to use because it had a high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score.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0"/>
            <a:ext cx="10515600" cy="1233055"/>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solidFill>
                <a:latin typeface="Abadi"/>
              </a:rPr>
              <a:t>Conclusions</a:t>
            </a:r>
            <a:endParaRPr lang="en-US" dirty="0">
              <a:solidFill>
                <a:schemeClr val="tx1"/>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205084" y="1400700"/>
            <a:ext cx="5251136" cy="5211877"/>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4800" dirty="0">
                <a:solidFill>
                  <a:srgbClr val="0B49CB"/>
                </a:solidFill>
                <a:latin typeface="Abadi"/>
              </a:rPr>
              <a:t>The methodology used for out findings are:</a:t>
            </a:r>
          </a:p>
          <a:p>
            <a:pPr marL="0" indent="0">
              <a:lnSpc>
                <a:spcPct val="120000"/>
              </a:lnSpc>
              <a:spcBef>
                <a:spcPts val="1400"/>
              </a:spcBef>
              <a:buNone/>
            </a:pPr>
            <a:r>
              <a:rPr lang="en-US" sz="3800" dirty="0">
                <a:solidFill>
                  <a:schemeClr val="accent3">
                    <a:lumMod val="25000"/>
                  </a:schemeClr>
                </a:solidFill>
                <a:latin typeface="Abadi"/>
              </a:rPr>
              <a:t>1. Data collection and wrangling methodology:</a:t>
            </a:r>
          </a:p>
          <a:p>
            <a:pPr marL="457200" lvl="1" indent="0">
              <a:lnSpc>
                <a:spcPct val="120000"/>
              </a:lnSpc>
              <a:spcBef>
                <a:spcPts val="1400"/>
              </a:spcBef>
              <a:buNone/>
            </a:pPr>
            <a:r>
              <a:rPr lang="en-US" sz="3800" dirty="0">
                <a:solidFill>
                  <a:schemeClr val="tx2">
                    <a:lumMod val="25000"/>
                  </a:schemeClr>
                </a:solidFill>
                <a:latin typeface="Abadi"/>
              </a:rPr>
              <a:t>a. SpaceX API</a:t>
            </a:r>
          </a:p>
          <a:p>
            <a:pPr marL="457200" lvl="1" indent="0">
              <a:lnSpc>
                <a:spcPct val="120000"/>
              </a:lnSpc>
              <a:spcBef>
                <a:spcPts val="1400"/>
              </a:spcBef>
              <a:buNone/>
            </a:pPr>
            <a:r>
              <a:rPr lang="en-US" sz="3800" dirty="0">
                <a:solidFill>
                  <a:schemeClr val="tx2">
                    <a:lumMod val="25000"/>
                  </a:schemeClr>
                </a:solidFill>
                <a:latin typeface="Abadi"/>
              </a:rPr>
              <a:t>b. Web Scraping</a:t>
            </a:r>
          </a:p>
          <a:p>
            <a:pPr marL="457200" lvl="1" indent="0">
              <a:lnSpc>
                <a:spcPct val="120000"/>
              </a:lnSpc>
              <a:spcBef>
                <a:spcPts val="1400"/>
              </a:spcBef>
              <a:buNone/>
            </a:pPr>
            <a:r>
              <a:rPr lang="en-US" sz="3800" dirty="0">
                <a:solidFill>
                  <a:schemeClr val="tx2">
                    <a:lumMod val="25000"/>
                  </a:schemeClr>
                </a:solidFill>
                <a:latin typeface="Abadi"/>
              </a:rPr>
              <a:t>c. Data Wrangling</a:t>
            </a:r>
          </a:p>
          <a:p>
            <a:pPr marL="0" indent="0">
              <a:lnSpc>
                <a:spcPct val="120000"/>
              </a:lnSpc>
              <a:spcBef>
                <a:spcPts val="1400"/>
              </a:spcBef>
              <a:buNone/>
            </a:pPr>
            <a:r>
              <a:rPr lang="en-US" sz="3800" dirty="0">
                <a:solidFill>
                  <a:schemeClr val="accent3">
                    <a:lumMod val="25000"/>
                  </a:schemeClr>
                </a:solidFill>
                <a:latin typeface="Abadi"/>
              </a:rPr>
              <a:t>2. Perform exploratory data analysis (EDA) using visualization and SQL</a:t>
            </a:r>
          </a:p>
          <a:p>
            <a:pPr marL="0" indent="0">
              <a:lnSpc>
                <a:spcPct val="120000"/>
              </a:lnSpc>
              <a:spcBef>
                <a:spcPts val="1400"/>
              </a:spcBef>
              <a:buNone/>
            </a:pPr>
            <a:r>
              <a:rPr lang="en-US" sz="3800" dirty="0">
                <a:solidFill>
                  <a:schemeClr val="accent3">
                    <a:lumMod val="25000"/>
                  </a:schemeClr>
                </a:solidFill>
                <a:latin typeface="Abadi"/>
              </a:rPr>
              <a:t>      a. SQL</a:t>
            </a:r>
          </a:p>
          <a:p>
            <a:pPr marL="0" indent="0">
              <a:lnSpc>
                <a:spcPct val="120000"/>
              </a:lnSpc>
              <a:spcBef>
                <a:spcPts val="1400"/>
              </a:spcBef>
              <a:buNone/>
            </a:pPr>
            <a:r>
              <a:rPr lang="en-US" sz="3800" dirty="0">
                <a:solidFill>
                  <a:schemeClr val="accent3">
                    <a:lumMod val="25000"/>
                  </a:schemeClr>
                </a:solidFill>
                <a:latin typeface="Abadi"/>
              </a:rPr>
              <a:t>      b. Pandas</a:t>
            </a:r>
          </a:p>
          <a:p>
            <a:pPr marL="0" indent="0">
              <a:lnSpc>
                <a:spcPct val="120000"/>
              </a:lnSpc>
              <a:spcBef>
                <a:spcPts val="1400"/>
              </a:spcBef>
              <a:buNone/>
            </a:pPr>
            <a:r>
              <a:rPr lang="en-US" sz="3800" dirty="0">
                <a:solidFill>
                  <a:schemeClr val="accent3">
                    <a:lumMod val="25000"/>
                  </a:schemeClr>
                </a:solidFill>
                <a:latin typeface="Abadi"/>
              </a:rPr>
              <a:t>      c. Matplotlib</a:t>
            </a:r>
          </a:p>
          <a:p>
            <a:pPr>
              <a:lnSpc>
                <a:spcPct val="120000"/>
              </a:lnSpc>
              <a:spcBef>
                <a:spcPts val="1400"/>
              </a:spcBef>
            </a:pPr>
            <a:endParaRPr lang="en-US" sz="5600" dirty="0">
              <a:solidFill>
                <a:schemeClr val="accent3">
                  <a:lumMod val="25000"/>
                </a:schemeClr>
              </a:solidFill>
              <a:latin typeface="Abadi"/>
            </a:endParaRPr>
          </a:p>
          <a:p>
            <a:pPr>
              <a:lnSpc>
                <a:spcPct val="100000"/>
              </a:lnSpc>
              <a:spcBef>
                <a:spcPts val="1400"/>
              </a:spcBef>
            </a:pPr>
            <a:endParaRPr lang="en-US" sz="5600" dirty="0">
              <a:solidFill>
                <a:schemeClr val="accent3">
                  <a:lumMod val="25000"/>
                </a:schemeClr>
              </a:solidFill>
              <a:latin typeface="Abadi"/>
            </a:endParaRPr>
          </a:p>
          <a:p>
            <a:pPr>
              <a:lnSpc>
                <a:spcPct val="100000"/>
              </a:lnSpc>
              <a:spcBef>
                <a:spcPts val="1400"/>
              </a:spcBef>
            </a:pPr>
            <a:endParaRPr lang="en-US" sz="56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65316"/>
            <a:ext cx="10515600" cy="1150018"/>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chemeClr val="bg1"/>
                </a:solidFill>
                <a:latin typeface="Abadi"/>
              </a:rPr>
              <a:t>Methodology</a:t>
            </a:r>
            <a:endParaRPr lang="en-US" dirty="0">
              <a:solidFill>
                <a:schemeClr val="bg1"/>
              </a:solidFill>
            </a:endParaRPr>
          </a:p>
        </p:txBody>
      </p:sp>
      <p:sp>
        <p:nvSpPr>
          <p:cNvPr id="2" name="TextBox 1">
            <a:extLst>
              <a:ext uri="{FF2B5EF4-FFF2-40B4-BE49-F238E27FC236}">
                <a16:creationId xmlns:a16="http://schemas.microsoft.com/office/drawing/2014/main" id="{2A283070-CC2E-BD4F-BAFC-87F75330F0FC}"/>
              </a:ext>
            </a:extLst>
          </p:cNvPr>
          <p:cNvSpPr txBox="1"/>
          <p:nvPr/>
        </p:nvSpPr>
        <p:spPr>
          <a:xfrm>
            <a:off x="6927273" y="2008910"/>
            <a:ext cx="4358338" cy="4950073"/>
          </a:xfrm>
          <a:prstGeom prst="rect">
            <a:avLst/>
          </a:prstGeom>
          <a:noFill/>
        </p:spPr>
        <p:txBody>
          <a:bodyPr wrap="square" rtlCol="0">
            <a:spAutoFit/>
          </a:bodyPr>
          <a:lstStyle/>
          <a:p>
            <a:pPr>
              <a:lnSpc>
                <a:spcPct val="120000"/>
              </a:lnSpc>
              <a:spcBef>
                <a:spcPts val="1400"/>
              </a:spcBef>
            </a:pPr>
            <a:r>
              <a:rPr lang="en-US" dirty="0">
                <a:solidFill>
                  <a:schemeClr val="accent3">
                    <a:lumMod val="25000"/>
                  </a:schemeClr>
                </a:solidFill>
                <a:latin typeface="Abadi"/>
              </a:rPr>
              <a:t>3. Perform interactive visual analytics and dashboarding</a:t>
            </a:r>
          </a:p>
          <a:p>
            <a:pPr>
              <a:lnSpc>
                <a:spcPct val="120000"/>
              </a:lnSpc>
              <a:spcBef>
                <a:spcPts val="1400"/>
              </a:spcBef>
            </a:pPr>
            <a:r>
              <a:rPr lang="en-US" dirty="0">
                <a:solidFill>
                  <a:schemeClr val="accent3">
                    <a:lumMod val="25000"/>
                  </a:schemeClr>
                </a:solidFill>
                <a:latin typeface="Abadi"/>
              </a:rPr>
              <a:t>      a. Folium </a:t>
            </a:r>
          </a:p>
          <a:p>
            <a:pPr>
              <a:lnSpc>
                <a:spcPct val="120000"/>
              </a:lnSpc>
              <a:spcBef>
                <a:spcPts val="1400"/>
              </a:spcBef>
            </a:pPr>
            <a:r>
              <a:rPr lang="en-US" dirty="0">
                <a:solidFill>
                  <a:schemeClr val="accent3">
                    <a:lumMod val="25000"/>
                  </a:schemeClr>
                </a:solidFill>
                <a:latin typeface="Abadi"/>
              </a:rPr>
              <a:t>      b. </a:t>
            </a:r>
            <a:r>
              <a:rPr lang="en-US" dirty="0" err="1">
                <a:solidFill>
                  <a:schemeClr val="accent3">
                    <a:lumMod val="25000"/>
                  </a:schemeClr>
                </a:solidFill>
                <a:latin typeface="Abadi"/>
              </a:rPr>
              <a:t>Plotly</a:t>
            </a:r>
            <a:r>
              <a:rPr lang="en-US" dirty="0">
                <a:solidFill>
                  <a:schemeClr val="accent3">
                    <a:lumMod val="25000"/>
                  </a:schemeClr>
                </a:solidFill>
                <a:latin typeface="Abadi"/>
              </a:rPr>
              <a:t> Dash</a:t>
            </a:r>
          </a:p>
          <a:p>
            <a:pPr>
              <a:lnSpc>
                <a:spcPct val="120000"/>
              </a:lnSpc>
              <a:spcBef>
                <a:spcPts val="1400"/>
              </a:spcBef>
            </a:pPr>
            <a:r>
              <a:rPr lang="en-US" dirty="0">
                <a:solidFill>
                  <a:schemeClr val="accent3">
                    <a:lumMod val="25000"/>
                  </a:schemeClr>
                </a:solidFill>
                <a:latin typeface="Abadi"/>
              </a:rPr>
              <a:t>4. Perform predictive analysis using classification models</a:t>
            </a:r>
          </a:p>
          <a:p>
            <a:pPr>
              <a:lnSpc>
                <a:spcPct val="120000"/>
              </a:lnSpc>
              <a:spcBef>
                <a:spcPts val="1400"/>
              </a:spcBef>
            </a:pPr>
            <a:r>
              <a:rPr lang="en-US" dirty="0">
                <a:solidFill>
                  <a:schemeClr val="accent3">
                    <a:lumMod val="25000"/>
                  </a:schemeClr>
                </a:solidFill>
                <a:latin typeface="Abadi"/>
              </a:rPr>
              <a:t>      a. Logistic Regression</a:t>
            </a:r>
          </a:p>
          <a:p>
            <a:pPr>
              <a:lnSpc>
                <a:spcPct val="120000"/>
              </a:lnSpc>
              <a:spcBef>
                <a:spcPts val="1400"/>
              </a:spcBef>
            </a:pPr>
            <a:r>
              <a:rPr lang="en-US" dirty="0">
                <a:solidFill>
                  <a:schemeClr val="accent3">
                    <a:lumMod val="25000"/>
                  </a:schemeClr>
                </a:solidFill>
                <a:latin typeface="Abadi"/>
              </a:rPr>
              <a:t>      b. Decision Tree</a:t>
            </a:r>
          </a:p>
          <a:p>
            <a:pPr>
              <a:lnSpc>
                <a:spcPct val="120000"/>
              </a:lnSpc>
              <a:spcBef>
                <a:spcPts val="1400"/>
              </a:spcBef>
            </a:pPr>
            <a:r>
              <a:rPr lang="en-US" dirty="0">
                <a:solidFill>
                  <a:schemeClr val="accent3">
                    <a:lumMod val="25000"/>
                  </a:schemeClr>
                </a:solidFill>
                <a:latin typeface="Abadi"/>
              </a:rPr>
              <a:t>      c. Support Vector Machine</a:t>
            </a:r>
          </a:p>
          <a:p>
            <a:pPr>
              <a:lnSpc>
                <a:spcPct val="120000"/>
              </a:lnSpc>
              <a:spcBef>
                <a:spcPts val="1400"/>
              </a:spcBef>
            </a:pPr>
            <a:r>
              <a:rPr lang="en-US" dirty="0">
                <a:solidFill>
                  <a:schemeClr val="accent3">
                    <a:lumMod val="25000"/>
                  </a:schemeClr>
                </a:solidFill>
                <a:latin typeface="Abadi"/>
              </a:rPr>
              <a:t>      d. K-nearest neighbors (KNN)</a:t>
            </a:r>
            <a:endParaRPr lang="en-US" dirty="0">
              <a:solidFill>
                <a:schemeClr val="bg2">
                  <a:lumMod val="50000"/>
                </a:schemeClr>
              </a:solidFill>
              <a:latin typeface="Abadi"/>
            </a:endParaRPr>
          </a:p>
          <a:p>
            <a:endParaRPr lang="en-US"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643467" y="640080"/>
            <a:ext cx="3096427" cy="561323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0" scaled="1"/>
            <a:tileRect/>
          </a:gradFill>
          <a:ln>
            <a:solidFill>
              <a:srgbClr val="121619"/>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rgbClr val="FFFFFF"/>
                </a:solidFill>
                <a:latin typeface="+mj-lt"/>
                <a:ea typeface="+mj-ea"/>
                <a:cs typeface="+mj-cs"/>
              </a:rPr>
              <a:t>Data Collection – SpaceX API</a:t>
            </a:r>
          </a:p>
        </p:txBody>
      </p:sp>
      <p:pic>
        <p:nvPicPr>
          <p:cNvPr id="7" name="Picture 6" descr="Table&#10;&#10;Description automatically generated">
            <a:extLst>
              <a:ext uri="{FF2B5EF4-FFF2-40B4-BE49-F238E27FC236}">
                <a16:creationId xmlns:a16="http://schemas.microsoft.com/office/drawing/2014/main" id="{DD35943A-04EF-8945-A27D-DEECCD0A782B}"/>
              </a:ext>
            </a:extLst>
          </p:cNvPr>
          <p:cNvPicPr>
            <a:picLocks noChangeAspect="1"/>
          </p:cNvPicPr>
          <p:nvPr/>
        </p:nvPicPr>
        <p:blipFill>
          <a:blip r:embed="rId3"/>
          <a:stretch>
            <a:fillRect/>
          </a:stretch>
        </p:blipFill>
        <p:spPr>
          <a:xfrm>
            <a:off x="4654297" y="3241965"/>
            <a:ext cx="6894236" cy="2241738"/>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534650" y="6356350"/>
            <a:ext cx="81915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7</a:t>
            </a:fld>
            <a:endParaRPr lang="en-US" sz="1200">
              <a:solidFill>
                <a:prstClr val="black">
                  <a:tint val="75000"/>
                </a:prstClr>
              </a:solidFill>
              <a:latin typeface="+mn-lt"/>
            </a:endParaRPr>
          </a:p>
        </p:txBody>
      </p:sp>
      <p:graphicFrame>
        <p:nvGraphicFramePr>
          <p:cNvPr id="13" name="Text Placeholder 2">
            <a:extLst>
              <a:ext uri="{FF2B5EF4-FFF2-40B4-BE49-F238E27FC236}">
                <a16:creationId xmlns:a16="http://schemas.microsoft.com/office/drawing/2014/main" id="{A234FA04-F1AA-7EAB-F39D-0D99CDAEF3CB}"/>
              </a:ext>
            </a:extLst>
          </p:cNvPr>
          <p:cNvGraphicFramePr/>
          <p:nvPr/>
        </p:nvGraphicFramePr>
        <p:xfrm>
          <a:off x="4699818" y="640082"/>
          <a:ext cx="6848715" cy="24848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4F5ABFD-B4D4-43FF-959F-AFAF45B45269}"/>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b="1" kern="1200">
                <a:solidFill>
                  <a:srgbClr val="FFFFFF"/>
                </a:solidFill>
                <a:latin typeface="+mj-lt"/>
                <a:ea typeface="+mj-ea"/>
                <a:cs typeface="+mj-cs"/>
              </a:rPr>
              <a:t>Data Collection – Web Scraping</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8</a:t>
            </a:fld>
            <a:endParaRPr lang="en-US" sz="1100">
              <a:solidFill>
                <a:schemeClr val="tx1">
                  <a:lumMod val="50000"/>
                  <a:lumOff val="50000"/>
                </a:schemeClr>
              </a:solidFill>
              <a:latin typeface="+mn-lt"/>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637213" y="649288"/>
            <a:ext cx="6554787" cy="5546725"/>
          </a:xfrm>
          <a:prstGeom prst="rect">
            <a:avLst/>
          </a:prstGeom>
        </p:spPr>
        <p:txBody>
          <a:bodyPr vert="horz" lIns="91440" tIns="45720" rIns="91440" bIns="45720" rtlCol="0" anchor="ctr">
            <a:normAutofit/>
          </a:bodyPr>
          <a:lstStyle/>
          <a:p>
            <a:pPr>
              <a:spcBef>
                <a:spcPts val="1400"/>
              </a:spcBef>
            </a:pPr>
            <a:r>
              <a:rPr lang="en-US" sz="2000"/>
              <a:t>For the web scraping process we used the wikipedia link: </a:t>
            </a:r>
            <a:r>
              <a:rPr lang="en-US" sz="2000">
                <a:hlinkClick r:id="rId2"/>
              </a:rPr>
              <a:t>https://en.wikipedia.org/wiki/List_of_Falcon\_9\_and_Falcon_Heavy_launches</a:t>
            </a:r>
            <a:endParaRPr lang="en-US" sz="2000"/>
          </a:p>
          <a:p>
            <a:pPr>
              <a:spcBef>
                <a:spcPts val="1400"/>
              </a:spcBef>
            </a:pPr>
            <a:r>
              <a:rPr lang="en-US" sz="2000"/>
              <a:t>After requesting the HTML page from the above URL and we want to collect all relevant column names from the HTML table header.</a:t>
            </a:r>
          </a:p>
          <a:p>
            <a:pPr>
              <a:spcBef>
                <a:spcPts val="1400"/>
              </a:spcBef>
            </a:pPr>
            <a:r>
              <a:rPr lang="en-US" sz="2000"/>
              <a:t>Our column names: Flight No, Date and time, Launch site, Payload, Payload mass, Orbit, Customer, Launch outcome.</a:t>
            </a:r>
          </a:p>
          <a:p>
            <a:pPr>
              <a:spcBef>
                <a:spcPts val="1400"/>
              </a:spcBef>
            </a:pPr>
            <a:r>
              <a:rPr lang="en-US" sz="2000"/>
              <a:t>HTML tables in Wiki pages will most likely contain unexpected annotations and missing values N/A, inconsistent formatting, etc. this is a factor to consider while web scraping.</a:t>
            </a:r>
          </a:p>
          <a:p>
            <a:pPr>
              <a:spcBef>
                <a:spcPts val="1400"/>
              </a:spcBef>
            </a:pPr>
            <a:endParaRPr lang="en-US" sz="200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444625" y="1800225"/>
            <a:ext cx="10747375" cy="2244725"/>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a:solidFill>
                  <a:schemeClr val="accent3">
                    <a:lumMod val="25000"/>
                  </a:schemeClr>
                </a:solidFill>
                <a:latin typeface="Abadi" panose="020B0604020104020204" pitchFamily="34" charset="0"/>
              </a:rPr>
              <a:t>Data wrangling process pertained to the missing values in the dataset.</a:t>
            </a:r>
          </a:p>
          <a:p>
            <a:pPr marL="0" indent="0">
              <a:lnSpc>
                <a:spcPct val="100000"/>
              </a:lnSpc>
              <a:spcBef>
                <a:spcPts val="1400"/>
              </a:spcBef>
              <a:buNone/>
            </a:pPr>
            <a:r>
              <a:rPr lang="en-US" sz="2200">
                <a:solidFill>
                  <a:schemeClr val="accent3">
                    <a:lumMod val="25000"/>
                  </a:schemeClr>
                </a:solidFill>
                <a:latin typeface="Abadi" panose="020B0604020104020204" pitchFamily="34" charset="0"/>
              </a:rPr>
              <a:t>     - calculating the mean of the Payload Mass and use it to replace the missing values</a:t>
            </a:r>
          </a:p>
          <a:p>
            <a:pPr marL="0" indent="0">
              <a:lnSpc>
                <a:spcPct val="100000"/>
              </a:lnSpc>
              <a:spcBef>
                <a:spcPts val="1400"/>
              </a:spcBef>
              <a:buNone/>
            </a:pPr>
            <a:r>
              <a:rPr lang="en-US" sz="2200">
                <a:solidFill>
                  <a:schemeClr val="accent3">
                    <a:lumMod val="25000"/>
                  </a:schemeClr>
                </a:solidFill>
                <a:latin typeface="Abadi" panose="020B0604020104020204" pitchFamily="34" charset="0"/>
              </a:rPr>
              <a:t>       in the data.</a:t>
            </a:r>
          </a:p>
          <a:p>
            <a:pPr marL="0" indent="0">
              <a:lnSpc>
                <a:spcPct val="100000"/>
              </a:lnSpc>
              <a:spcBef>
                <a:spcPts val="1400"/>
              </a:spcBef>
              <a:buNone/>
            </a:pPr>
            <a:r>
              <a:rPr lang="en-US" sz="2200">
                <a:solidFill>
                  <a:schemeClr val="accent3">
                    <a:lumMod val="25000"/>
                  </a:schemeClr>
                </a:solidFill>
                <a:latin typeface="Abadi" panose="020B0604020104020204" pitchFamily="34" charset="0"/>
              </a:rPr>
              <a:t>    - The number of Payload Mass missing changes to zero </a:t>
            </a:r>
          </a:p>
          <a:p>
            <a:pPr marL="0" indent="0">
              <a:lnSpc>
                <a:spcPct val="100000"/>
              </a:lnSpc>
              <a:spcBef>
                <a:spcPts val="1400"/>
              </a:spcBef>
              <a:buNone/>
            </a:pPr>
            <a:r>
              <a:rPr lang="en-US" sz="2200">
                <a:solidFill>
                  <a:schemeClr val="accent3">
                    <a:lumMod val="25000"/>
                  </a:schemeClr>
                </a:solidFill>
                <a:latin typeface="Abadi" panose="020B0604020104020204" pitchFamily="34" charset="0"/>
              </a:rPr>
              <a:t>    - The landing pad column will still contain the None values representing the landing pads that</a:t>
            </a:r>
          </a:p>
          <a:p>
            <a:pPr marL="0" indent="0">
              <a:lnSpc>
                <a:spcPct val="100000"/>
              </a:lnSpc>
              <a:spcBef>
                <a:spcPts val="1400"/>
              </a:spcBef>
              <a:buNone/>
            </a:pPr>
            <a:r>
              <a:rPr lang="en-US" sz="2200">
                <a:solidFill>
                  <a:schemeClr val="accent3">
                    <a:lumMod val="25000"/>
                  </a:schemeClr>
                </a:solidFill>
                <a:latin typeface="Abadi" panose="020B0604020104020204" pitchFamily="34" charset="0"/>
              </a:rPr>
              <a:t>      were not used.</a:t>
            </a:r>
            <a:endParaRPr lang="en-US"/>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20738" y="430789"/>
            <a:ext cx="10515600" cy="1177637"/>
          </a:xfrm>
          <a:prstGeom prst="rect">
            <a:avLst/>
          </a:prstGeom>
          <a:gradFill>
            <a:gsLst>
              <a:gs pos="0">
                <a:schemeClr val="bg2">
                  <a:lumMod val="10000"/>
                </a:schemeClr>
              </a:gs>
              <a:gs pos="46000">
                <a:schemeClr val="accent1">
                  <a:lumMod val="95000"/>
                  <a:lumOff val="5000"/>
                </a:schemeClr>
              </a:gs>
              <a:gs pos="100000">
                <a:schemeClr val="accent1">
                  <a:lumMod val="60000"/>
                </a:schemeClr>
              </a:gs>
            </a:gsLst>
            <a:path path="circle">
              <a:fillToRect l="50000" t="130000" r="50000" b="-30000"/>
            </a:path>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chemeClr val="bg1"/>
                </a:solidFill>
                <a:latin typeface="Abadi"/>
              </a:rPr>
              <a:t>Data Collection – Data Wrangling</a:t>
            </a:r>
            <a:endParaRPr lang="en-US" dirty="0">
              <a:solidFill>
                <a:schemeClr val="bg1"/>
              </a:solidFill>
              <a:latin typeface="Abadi"/>
            </a:endParaRPr>
          </a:p>
        </p:txBody>
      </p:sp>
      <p:pic>
        <p:nvPicPr>
          <p:cNvPr id="5" name="Picture 4" descr="Table&#10;&#10;Description automatically generated">
            <a:extLst>
              <a:ext uri="{FF2B5EF4-FFF2-40B4-BE49-F238E27FC236}">
                <a16:creationId xmlns:a16="http://schemas.microsoft.com/office/drawing/2014/main" id="{985ED506-D87B-0547-B2AB-864BAE72AAF2}"/>
              </a:ext>
            </a:extLst>
          </p:cNvPr>
          <p:cNvPicPr>
            <a:picLocks noChangeAspect="1"/>
          </p:cNvPicPr>
          <p:nvPr/>
        </p:nvPicPr>
        <p:blipFill>
          <a:blip r:embed="rId3"/>
          <a:stretch>
            <a:fillRect/>
          </a:stretch>
        </p:blipFill>
        <p:spPr>
          <a:xfrm>
            <a:off x="540326" y="4237328"/>
            <a:ext cx="11166765" cy="2505205"/>
          </a:xfrm>
          <a:prstGeom prst="rect">
            <a:avLst/>
          </a:prstGeom>
        </p:spPr>
      </p:pic>
    </p:spTree>
    <p:extLst>
      <p:ext uri="{BB962C8B-B14F-4D97-AF65-F5344CB8AC3E}">
        <p14:creationId xmlns:p14="http://schemas.microsoft.com/office/powerpoint/2010/main" val="424860413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4824</TotalTime>
  <Words>2495</Words>
  <Application>Microsoft Macintosh PowerPoint</Application>
  <PresentationFormat>Widescreen</PresentationFormat>
  <Paragraphs>362</Paragraphs>
  <Slides>52</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52</vt:i4>
      </vt:variant>
    </vt:vector>
  </HeadingPairs>
  <TitlesOfParts>
    <vt:vector size="64" baseType="lpstr">
      <vt:lpstr>Abadi</vt:lpstr>
      <vt:lpstr>Arial</vt:lpstr>
      <vt:lpstr>Calibri</vt:lpstr>
      <vt:lpstr>Calibri Light</vt:lpstr>
      <vt:lpstr>Century Gothic</vt:lpstr>
      <vt:lpstr>IBM Plex Mono SemiBold</vt:lpstr>
      <vt:lpstr>IBM Plex Mono Text</vt:lpstr>
      <vt:lpstr>ibm-plex-sans</vt:lpstr>
      <vt:lpstr>Wingdings</vt:lpstr>
      <vt:lpstr>Wingdings 3</vt:lpstr>
      <vt:lpstr>Custom Design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drawn from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Sites Proximities Analysis</vt:lpstr>
      <vt:lpstr>PowerPoint Presentation</vt:lpstr>
      <vt:lpstr>PowerPoint Presentation</vt:lpstr>
      <vt:lpstr>PowerPoint Presentation</vt:lpstr>
      <vt:lpstr>PowerPoint Presentation</vt:lpstr>
      <vt:lpstr>PowerPoint Presentation</vt:lpstr>
      <vt:lpstr>Ploty Dash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obiamaka agu</cp:lastModifiedBy>
  <cp:revision>202</cp:revision>
  <dcterms:created xsi:type="dcterms:W3CDTF">2021-04-29T18:58:34Z</dcterms:created>
  <dcterms:modified xsi:type="dcterms:W3CDTF">2022-04-10T12:16:06Z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